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29"/>
  </p:notesMasterIdLst>
  <p:sldIdLst>
    <p:sldId id="256" r:id="rId2"/>
    <p:sldId id="262" r:id="rId3"/>
    <p:sldId id="263" r:id="rId4"/>
    <p:sldId id="257" r:id="rId5"/>
    <p:sldId id="258" r:id="rId6"/>
    <p:sldId id="265" r:id="rId7"/>
    <p:sldId id="260" r:id="rId8"/>
    <p:sldId id="266" r:id="rId9"/>
    <p:sldId id="269" r:id="rId10"/>
    <p:sldId id="284" r:id="rId11"/>
    <p:sldId id="282" r:id="rId12"/>
    <p:sldId id="268" r:id="rId13"/>
    <p:sldId id="270" r:id="rId14"/>
    <p:sldId id="271" r:id="rId15"/>
    <p:sldId id="272" r:id="rId16"/>
    <p:sldId id="273" r:id="rId17"/>
    <p:sldId id="283" r:id="rId18"/>
    <p:sldId id="274" r:id="rId19"/>
    <p:sldId id="275" r:id="rId20"/>
    <p:sldId id="276" r:id="rId21"/>
    <p:sldId id="277" r:id="rId22"/>
    <p:sldId id="278" r:id="rId23"/>
    <p:sldId id="279" r:id="rId24"/>
    <p:sldId id="280" r:id="rId25"/>
    <p:sldId id="281" r:id="rId26"/>
    <p:sldId id="259" r:id="rId27"/>
    <p:sldId id="26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703305D-9296-7F40-9D8B-58A9036A1F7C}">
          <p14:sldIdLst>
            <p14:sldId id="256"/>
            <p14:sldId id="262"/>
            <p14:sldId id="263"/>
            <p14:sldId id="257"/>
            <p14:sldId id="258"/>
            <p14:sldId id="265"/>
            <p14:sldId id="260"/>
            <p14:sldId id="266"/>
            <p14:sldId id="269"/>
            <p14:sldId id="284"/>
            <p14:sldId id="282"/>
            <p14:sldId id="268"/>
            <p14:sldId id="270"/>
            <p14:sldId id="271"/>
            <p14:sldId id="272"/>
            <p14:sldId id="273"/>
            <p14:sldId id="283"/>
            <p14:sldId id="274"/>
            <p14:sldId id="275"/>
            <p14:sldId id="276"/>
            <p14:sldId id="277"/>
            <p14:sldId id="278"/>
            <p14:sldId id="279"/>
            <p14:sldId id="280"/>
            <p14:sldId id="281"/>
            <p14:sldId id="259"/>
            <p14:sldId id="2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GL553 Six" initials="AS" lastIdx="1" clrIdx="0">
    <p:extLst>
      <p:ext uri="{19B8F6BF-5375-455C-9EA6-DF929625EA0E}">
        <p15:presenceInfo xmlns:p15="http://schemas.microsoft.com/office/powerpoint/2012/main" userId="020542678ef84d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9DF"/>
    <a:srgbClr val="818286"/>
    <a:srgbClr val="9ECCEE"/>
    <a:srgbClr val="FFF200"/>
    <a:srgbClr val="A6A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5" autoAdjust="0"/>
    <p:restoredTop sz="95226" autoAdjust="0"/>
  </p:normalViewPr>
  <p:slideViewPr>
    <p:cSldViewPr snapToGrid="0">
      <p:cViewPr varScale="1">
        <p:scale>
          <a:sx n="113" d="100"/>
          <a:sy n="113" d="100"/>
        </p:scale>
        <p:origin x="283"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Project manufacturing cases:</a:t>
            </a:r>
          </a:p>
          <a:p>
            <a:pPr lvl="1"/>
            <a:r>
              <a:rPr lang="en-US" dirty="0"/>
              <a:t>Producing a trades show booth</a:t>
            </a:r>
          </a:p>
          <a:p>
            <a:pPr lvl="1"/>
            <a:r>
              <a:rPr lang="en-US" dirty="0"/>
              <a:t>Building a commercial lighting system for an office building, a department store, university,..</a:t>
            </a:r>
          </a:p>
          <a:p>
            <a:pPr lvl="1"/>
            <a:r>
              <a:rPr lang="en-US" dirty="0"/>
              <a:t>Setting up a robot for the customer</a:t>
            </a:r>
          </a:p>
          <a:p>
            <a:pPr lvl="1"/>
            <a:r>
              <a:rPr lang="en-US" dirty="0"/>
              <a:t>Setting up 3D printers</a:t>
            </a:r>
          </a:p>
          <a:p>
            <a:pPr lvl="1"/>
            <a:r>
              <a:rPr lang="en-US" dirty="0"/>
              <a:t>Manufacturing a storage system (conveyors, sorting stations, put to light system) for a warehouse</a:t>
            </a:r>
          </a:p>
          <a:p>
            <a:pPr lvl="1"/>
            <a:r>
              <a:rPr lang="en-US" dirty="0"/>
              <a:t>Installing the electricity in a large building</a:t>
            </a:r>
          </a:p>
          <a:p>
            <a:pPr lvl="1"/>
            <a:r>
              <a:rPr lang="en-US" dirty="0"/>
              <a:t>Construction: building a house, commercial building, HVAC in a large building</a:t>
            </a:r>
          </a:p>
          <a:p>
            <a:pPr lvl="1"/>
            <a:r>
              <a:rPr lang="en-US" dirty="0"/>
              <a:t>Manufacturing a custom machine/equipment</a:t>
            </a:r>
          </a:p>
        </p:txBody>
      </p:sp>
    </p:spTree>
    <p:extLst>
      <p:ext uri="{BB962C8B-B14F-4D97-AF65-F5344CB8AC3E}">
        <p14:creationId xmlns:p14="http://schemas.microsoft.com/office/powerpoint/2010/main" val="74114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release the materials needed for this production order</a:t>
            </a:r>
          </a:p>
        </p:txBody>
      </p:sp>
    </p:spTree>
    <p:extLst>
      <p:ext uri="{BB962C8B-B14F-4D97-AF65-F5344CB8AC3E}">
        <p14:creationId xmlns:p14="http://schemas.microsoft.com/office/powerpoint/2010/main" val="73455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material wizard 2 checks the availability of the materials. If available, the materials will be released.</a:t>
            </a:r>
          </a:p>
        </p:txBody>
      </p:sp>
    </p:spTree>
    <p:extLst>
      <p:ext uri="{BB962C8B-B14F-4D97-AF65-F5344CB8AC3E}">
        <p14:creationId xmlns:p14="http://schemas.microsoft.com/office/powerpoint/2010/main" val="346782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possible to allocate purchase orders to a particular production order.</a:t>
            </a:r>
          </a:p>
        </p:txBody>
      </p:sp>
    </p:spTree>
    <p:extLst>
      <p:ext uri="{BB962C8B-B14F-4D97-AF65-F5344CB8AC3E}">
        <p14:creationId xmlns:p14="http://schemas.microsoft.com/office/powerpoint/2010/main" val="53692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materials have been released for this production order. See the total cost of $75.</a:t>
            </a:r>
          </a:p>
        </p:txBody>
      </p:sp>
    </p:spTree>
    <p:extLst>
      <p:ext uri="{BB962C8B-B14F-4D97-AF65-F5344CB8AC3E}">
        <p14:creationId xmlns:p14="http://schemas.microsoft.com/office/powerpoint/2010/main" val="305080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19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CRM: Opportunities: https://www.intercs.com/acumatica-crm-lead-opportunity</a:t>
            </a:r>
          </a:p>
          <a:p>
            <a:r>
              <a:rPr lang="en-US" dirty="0"/>
              <a:t>In the Estimator, you enter all the details such as work centers, operations, materials, machines used, tools and overhead, This enables you to create a project quote. If the project quote is approved by the customer, you can convert the project quote into a project. </a:t>
            </a:r>
          </a:p>
          <a:p>
            <a:r>
              <a:rPr lang="en-US" dirty="0"/>
              <a:t>From the Estimator, you can create a Bill Of Material.</a:t>
            </a:r>
          </a:p>
          <a:p>
            <a:r>
              <a:rPr lang="en-US" dirty="0"/>
              <a:t>See: https://www.intercs.com/acumatica-advanced-manufacturing</a:t>
            </a:r>
          </a:p>
          <a:p>
            <a:endParaRPr lang="en-US" dirty="0"/>
          </a:p>
        </p:txBody>
      </p:sp>
    </p:spTree>
    <p:extLst>
      <p:ext uri="{BB962C8B-B14F-4D97-AF65-F5344CB8AC3E}">
        <p14:creationId xmlns:p14="http://schemas.microsoft.com/office/powerpoint/2010/main" val="977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Project – Cost budget – project task: 401 materials (machine tasks)</a:t>
            </a:r>
          </a:p>
          <a:p>
            <a:r>
              <a:rPr lang="en-US" dirty="0"/>
              <a:t>Budgeted Amount:  $13,395, could have been created from the Manufacturing Advanced Management application: Estimator</a:t>
            </a:r>
          </a:p>
          <a:p>
            <a:r>
              <a:rPr lang="en-US" dirty="0"/>
              <a:t>In the Estimator, you enter all the details such as work centers, operations, materials, machines used, tools and overhead, you can create a Bill Of Material from it. </a:t>
            </a:r>
          </a:p>
          <a:p>
            <a:r>
              <a:rPr lang="en-US" dirty="0"/>
              <a:t>See: https://www.intercs.com/acumatica-advanced-manufacturing</a:t>
            </a:r>
          </a:p>
        </p:txBody>
      </p:sp>
    </p:spTree>
    <p:extLst>
      <p:ext uri="{BB962C8B-B14F-4D97-AF65-F5344CB8AC3E}">
        <p14:creationId xmlns:p14="http://schemas.microsoft.com/office/powerpoint/2010/main" val="233477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Project task: Machine tasks – completion method</a:t>
            </a:r>
          </a:p>
        </p:txBody>
      </p:sp>
    </p:spTree>
    <p:extLst>
      <p:ext uri="{BB962C8B-B14F-4D97-AF65-F5344CB8AC3E}">
        <p14:creationId xmlns:p14="http://schemas.microsoft.com/office/powerpoint/2010/main" val="52513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a machine tasks, create a production order</a:t>
            </a:r>
          </a:p>
          <a:p>
            <a:r>
              <a:rPr lang="en-US" dirty="0"/>
              <a:t>If a production order was created from a project task that includes a product to be manufactured, a BOM must have been created previously for that product.</a:t>
            </a:r>
          </a:p>
        </p:txBody>
      </p:sp>
    </p:spTree>
    <p:extLst>
      <p:ext uri="{BB962C8B-B14F-4D97-AF65-F5344CB8AC3E}">
        <p14:creationId xmlns:p14="http://schemas.microsoft.com/office/powerpoint/2010/main" val="154813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Planned Production Order:  link to Bill Of Material, that has to be built prior</a:t>
            </a:r>
          </a:p>
        </p:txBody>
      </p:sp>
    </p:spTree>
    <p:extLst>
      <p:ext uri="{BB962C8B-B14F-4D97-AF65-F5344CB8AC3E}">
        <p14:creationId xmlns:p14="http://schemas.microsoft.com/office/powerpoint/2010/main" val="226401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Check for shortage of materials (critical materials) before you release the production order</a:t>
            </a:r>
          </a:p>
        </p:txBody>
      </p:sp>
    </p:spTree>
    <p:extLst>
      <p:ext uri="{BB962C8B-B14F-4D97-AF65-F5344CB8AC3E}">
        <p14:creationId xmlns:p14="http://schemas.microsoft.com/office/powerpoint/2010/main" val="156927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Assuming that all required materials, labor, machine capacity and tools are available. Basically assuming infinite labor and machine capacity. No MRP was run in this case to determine shortages of materials and to determine when to order materials and to start the production. This is a typical MTO manufacturing method. Since there is no forecast of the demand for the injection molding machine, and since the specs of the machine are not known before the sales order or project request came in, the MTO manufacturing method is the best solution. </a:t>
            </a:r>
          </a:p>
          <a:p>
            <a:r>
              <a:rPr lang="en-US" dirty="0"/>
              <a:t>Alternatively you could run the MRP to determine the above. Then, you would be using the MTS manufacturing method. Your demand would consist of only this sales order/project request. </a:t>
            </a:r>
          </a:p>
          <a:p>
            <a:r>
              <a:rPr lang="en-US" dirty="0"/>
              <a:t>Release production order</a:t>
            </a:r>
          </a:p>
        </p:txBody>
      </p:sp>
    </p:spTree>
    <p:extLst>
      <p:ext uri="{BB962C8B-B14F-4D97-AF65-F5344CB8AC3E}">
        <p14:creationId xmlns:p14="http://schemas.microsoft.com/office/powerpoint/2010/main" val="62147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546E-6AF2-456E-B3B1-1D33395911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813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b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EB574394-9776-47E4-AB7B-1A4188F4B8F5}"/>
              </a:ext>
            </a:extLst>
          </p:cNvPr>
          <p:cNvSpPr txBox="1"/>
          <p:nvPr userDrawn="1"/>
        </p:nvSpPr>
        <p:spPr>
          <a:xfrm>
            <a:off x="7387988" y="4698052"/>
            <a:ext cx="1534340" cy="14690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solidFill>
                <a:latin typeface="+mj-lt"/>
                <a:ea typeface="Calibri"/>
                <a:cs typeface="Aharoni" panose="02010803020104030203" pitchFamily="2" charset="-79"/>
                <a:sym typeface="Calibri"/>
              </a:rPr>
              <a:t>@acu_connect</a:t>
            </a:r>
            <a:endParaRPr sz="1400" b="1" dirty="0">
              <a:solidFill>
                <a:schemeClr val="bg1"/>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21114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7BDABF66-4562-4FB5-964D-2A0FC95567F3}"/>
              </a:ext>
            </a:extLst>
          </p:cNvPr>
          <p:cNvSpPr txBox="1"/>
          <p:nvPr userDrawn="1"/>
        </p:nvSpPr>
        <p:spPr>
          <a:xfrm>
            <a:off x="7387988" y="4698052"/>
            <a:ext cx="1534340" cy="14690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solidFill>
                <a:latin typeface="+mj-lt"/>
                <a:ea typeface="Calibri"/>
                <a:cs typeface="Aharoni" panose="02010803020104030203" pitchFamily="2" charset="-79"/>
                <a:sym typeface="Calibri"/>
              </a:rPr>
              <a:t>@acu_connect</a:t>
            </a:r>
            <a:endParaRPr sz="1400" b="1" dirty="0">
              <a:solidFill>
                <a:schemeClr val="bg1"/>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289968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D7012F5D-11AC-41F5-8AD5-0C5FDAC218ED}"/>
              </a:ext>
            </a:extLst>
          </p:cNvPr>
          <p:cNvSpPr txBox="1"/>
          <p:nvPr userDrawn="1"/>
        </p:nvSpPr>
        <p:spPr>
          <a:xfrm>
            <a:off x="7369791" y="4698052"/>
            <a:ext cx="1552537" cy="23788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lumMod val="50000"/>
                  </a:schemeClr>
                </a:solidFill>
                <a:latin typeface="+mj-lt"/>
                <a:ea typeface="Calibri"/>
                <a:cs typeface="Aharoni" panose="02010803020104030203" pitchFamily="2" charset="-79"/>
                <a:sym typeface="Calibri"/>
              </a:rPr>
              <a:t>@acu_connect</a:t>
            </a:r>
            <a:endParaRPr sz="1400" b="1" dirty="0">
              <a:solidFill>
                <a:schemeClr val="bg1">
                  <a:lumMod val="50000"/>
                </a:schemeClr>
              </a:solidFill>
              <a:latin typeface="+mj-lt"/>
              <a:ea typeface="Calibri"/>
              <a:cs typeface="Aharoni" panose="02010803020104030203" pitchFamily="2" charset="-79"/>
              <a:sym typeface="Calibri"/>
            </a:endParaRPr>
          </a:p>
        </p:txBody>
      </p:sp>
      <p:sp>
        <p:nvSpPr>
          <p:cNvPr id="5" name="Google Shape;72;p17">
            <a:extLst>
              <a:ext uri="{FF2B5EF4-FFF2-40B4-BE49-F238E27FC236}">
                <a16:creationId xmlns:a16="http://schemas.microsoft.com/office/drawing/2014/main" id="{D9EC3CD7-3C84-4DCA-A856-072A9F3D5EDF}"/>
              </a:ext>
            </a:extLst>
          </p:cNvPr>
          <p:cNvSpPr txBox="1">
            <a:spLocks noGrp="1"/>
          </p:cNvSpPr>
          <p:nvPr>
            <p:ph type="title"/>
          </p:nvPr>
        </p:nvSpPr>
        <p:spPr>
          <a:xfrm>
            <a:off x="1233053" y="0"/>
            <a:ext cx="7133705" cy="1088068"/>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rgbClr val="818286"/>
              </a:buClr>
              <a:buSzPts val="3600"/>
              <a:buFont typeface="Calibri"/>
              <a:buNone/>
              <a:defRPr>
                <a:solidFill>
                  <a:srgbClr val="818286"/>
                </a:solidFill>
                <a:latin typeface="+mj-lt"/>
                <a:cs typeface="Aharoni" panose="02010803020104030203" pitchFamily="2" charset="-79"/>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 name="Google Shape;73;p17">
            <a:extLst>
              <a:ext uri="{FF2B5EF4-FFF2-40B4-BE49-F238E27FC236}">
                <a16:creationId xmlns:a16="http://schemas.microsoft.com/office/drawing/2014/main" id="{DAE4A26A-79B5-4327-BA33-BB9935928D71}"/>
              </a:ext>
            </a:extLst>
          </p:cNvPr>
          <p:cNvSpPr txBox="1">
            <a:spLocks noGrp="1"/>
          </p:cNvSpPr>
          <p:nvPr>
            <p:ph type="body" idx="1"/>
          </p:nvPr>
        </p:nvSpPr>
        <p:spPr>
          <a:xfrm>
            <a:off x="1233054" y="1384300"/>
            <a:ext cx="7133705" cy="3017520"/>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solidFill>
                  <a:srgbClr val="818286"/>
                </a:solidFill>
                <a:latin typeface="+mn-lt"/>
                <a:ea typeface="Aharoni" panose="02010803020104030203" pitchFamily="2" charset="-79"/>
                <a:cs typeface="Aharoni" panose="02010803020104030203" pitchFamily="2" charset="-79"/>
                <a:sym typeface="Calibri"/>
              </a:defRPr>
            </a:lvl1pPr>
            <a:lvl2pPr marL="914400" lvl="1" indent="-381000" algn="l">
              <a:lnSpc>
                <a:spcPct val="90000"/>
              </a:lnSpc>
              <a:spcBef>
                <a:spcPts val="200"/>
              </a:spcBef>
              <a:spcAft>
                <a:spcPts val="0"/>
              </a:spcAft>
              <a:buClr>
                <a:srgbClr val="253359"/>
              </a:buClr>
              <a:buSzPts val="2400"/>
              <a:buChar char="◦"/>
              <a:defRPr sz="2400">
                <a:solidFill>
                  <a:srgbClr val="818286"/>
                </a:solidFill>
                <a:latin typeface="Calibri"/>
                <a:ea typeface="Calibri"/>
                <a:cs typeface="Calibri"/>
                <a:sym typeface="Calibri"/>
              </a:defRPr>
            </a:lvl2pPr>
            <a:lvl3pPr marL="1371600" lvl="2"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3pPr>
            <a:lvl4pPr marL="1828800" lvl="3"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4pPr>
            <a:lvl5pPr marL="2286000" lvl="4"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spTree>
    <p:extLst>
      <p:ext uri="{BB962C8B-B14F-4D97-AF65-F5344CB8AC3E}">
        <p14:creationId xmlns:p14="http://schemas.microsoft.com/office/powerpoint/2010/main" val="290302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72;p17">
            <a:extLst>
              <a:ext uri="{FF2B5EF4-FFF2-40B4-BE49-F238E27FC236}">
                <a16:creationId xmlns:a16="http://schemas.microsoft.com/office/drawing/2014/main" id="{A15897F0-F442-4069-8593-81E795450C80}"/>
              </a:ext>
            </a:extLst>
          </p:cNvPr>
          <p:cNvSpPr txBox="1">
            <a:spLocks noGrp="1"/>
          </p:cNvSpPr>
          <p:nvPr>
            <p:ph type="title"/>
          </p:nvPr>
        </p:nvSpPr>
        <p:spPr>
          <a:xfrm>
            <a:off x="1233053" y="0"/>
            <a:ext cx="7133705" cy="1088068"/>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rgbClr val="818286"/>
              </a:buClr>
              <a:buSzPts val="3600"/>
              <a:buFont typeface="Calibri"/>
              <a:buNone/>
              <a:defRPr>
                <a:solidFill>
                  <a:schemeClr val="bg1"/>
                </a:solidFill>
                <a:latin typeface="+mj-lt"/>
                <a:cs typeface="Aharoni" panose="02010803020104030203" pitchFamily="2" charset="-79"/>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 name="Google Shape;73;p17">
            <a:extLst>
              <a:ext uri="{FF2B5EF4-FFF2-40B4-BE49-F238E27FC236}">
                <a16:creationId xmlns:a16="http://schemas.microsoft.com/office/drawing/2014/main" id="{AB698C52-6FF6-43FC-BDF0-BFEB220BD861}"/>
              </a:ext>
            </a:extLst>
          </p:cNvPr>
          <p:cNvSpPr txBox="1">
            <a:spLocks noGrp="1"/>
          </p:cNvSpPr>
          <p:nvPr>
            <p:ph type="body" idx="1"/>
          </p:nvPr>
        </p:nvSpPr>
        <p:spPr>
          <a:xfrm>
            <a:off x="1233054" y="1384300"/>
            <a:ext cx="7133705" cy="3017520"/>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solidFill>
                  <a:schemeClr val="bg1"/>
                </a:solidFill>
                <a:latin typeface="+mn-lt"/>
                <a:ea typeface="Aharoni" panose="02010803020104030203" pitchFamily="2" charset="-79"/>
                <a:cs typeface="Aharoni" panose="02010803020104030203" pitchFamily="2" charset="-79"/>
                <a:sym typeface="Calibri"/>
              </a:defRPr>
            </a:lvl1pPr>
            <a:lvl2pPr marL="914400" lvl="1" indent="-381000" algn="l">
              <a:lnSpc>
                <a:spcPct val="90000"/>
              </a:lnSpc>
              <a:spcBef>
                <a:spcPts val="200"/>
              </a:spcBef>
              <a:spcAft>
                <a:spcPts val="0"/>
              </a:spcAft>
              <a:buClr>
                <a:srgbClr val="253359"/>
              </a:buClr>
              <a:buSzPts val="2400"/>
              <a:buChar char="◦"/>
              <a:defRPr sz="2400">
                <a:solidFill>
                  <a:srgbClr val="818286"/>
                </a:solidFill>
                <a:latin typeface="Calibri"/>
                <a:ea typeface="Calibri"/>
                <a:cs typeface="Calibri"/>
                <a:sym typeface="Calibri"/>
              </a:defRPr>
            </a:lvl2pPr>
            <a:lvl3pPr marL="1371600" lvl="2"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3pPr>
            <a:lvl4pPr marL="1828800" lvl="3"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4pPr>
            <a:lvl5pPr marL="2286000" lvl="4"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sp>
        <p:nvSpPr>
          <p:cNvPr id="2" name="Google Shape;54;p13">
            <a:extLst>
              <a:ext uri="{FF2B5EF4-FFF2-40B4-BE49-F238E27FC236}">
                <a16:creationId xmlns:a16="http://schemas.microsoft.com/office/drawing/2014/main" id="{89FC4A3B-7B60-4763-A7F3-2E77EC788AD9}"/>
              </a:ext>
            </a:extLst>
          </p:cNvPr>
          <p:cNvSpPr txBox="1"/>
          <p:nvPr userDrawn="1"/>
        </p:nvSpPr>
        <p:spPr>
          <a:xfrm>
            <a:off x="7387988" y="4698052"/>
            <a:ext cx="1534340" cy="14690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solidFill>
                <a:latin typeface="+mj-lt"/>
                <a:ea typeface="Calibri"/>
                <a:cs typeface="Aharoni" panose="02010803020104030203" pitchFamily="2" charset="-79"/>
                <a:sym typeface="Calibri"/>
              </a:rPr>
              <a:t>@acu_connect</a:t>
            </a:r>
            <a:endParaRPr sz="1400" b="1" dirty="0">
              <a:solidFill>
                <a:schemeClr val="bg1"/>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348503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73;p17">
            <a:extLst>
              <a:ext uri="{FF2B5EF4-FFF2-40B4-BE49-F238E27FC236}">
                <a16:creationId xmlns:a16="http://schemas.microsoft.com/office/drawing/2014/main" id="{E2A86AFE-AB2E-4215-B148-0671CB290289}"/>
              </a:ext>
            </a:extLst>
          </p:cNvPr>
          <p:cNvSpPr txBox="1">
            <a:spLocks noGrp="1"/>
          </p:cNvSpPr>
          <p:nvPr>
            <p:ph type="body" idx="1"/>
          </p:nvPr>
        </p:nvSpPr>
        <p:spPr>
          <a:xfrm>
            <a:off x="3429001" y="193964"/>
            <a:ext cx="4440382" cy="2377786"/>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solidFill>
                  <a:srgbClr val="818286"/>
                </a:solidFill>
                <a:latin typeface="+mn-lt"/>
                <a:ea typeface="Aharoni" panose="02010803020104030203" pitchFamily="2" charset="-79"/>
                <a:cs typeface="Aharoni" panose="02010803020104030203" pitchFamily="2" charset="-79"/>
                <a:sym typeface="Calibri"/>
              </a:defRPr>
            </a:lvl1pPr>
            <a:lvl2pPr marL="914400" lvl="1" indent="-381000" algn="l">
              <a:lnSpc>
                <a:spcPct val="90000"/>
              </a:lnSpc>
              <a:spcBef>
                <a:spcPts val="200"/>
              </a:spcBef>
              <a:spcAft>
                <a:spcPts val="0"/>
              </a:spcAft>
              <a:buClr>
                <a:srgbClr val="253359"/>
              </a:buClr>
              <a:buSzPts val="2400"/>
              <a:buChar char="◦"/>
              <a:defRPr sz="2400">
                <a:solidFill>
                  <a:srgbClr val="818286"/>
                </a:solidFill>
                <a:latin typeface="Calibri"/>
                <a:ea typeface="Calibri"/>
                <a:cs typeface="Calibri"/>
                <a:sym typeface="Calibri"/>
              </a:defRPr>
            </a:lvl2pPr>
            <a:lvl3pPr marL="1371600" lvl="2"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3pPr>
            <a:lvl4pPr marL="1828800" lvl="3"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4pPr>
            <a:lvl5pPr marL="2286000" lvl="4"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sp>
        <p:nvSpPr>
          <p:cNvPr id="2" name="Google Shape;54;p13">
            <a:extLst>
              <a:ext uri="{FF2B5EF4-FFF2-40B4-BE49-F238E27FC236}">
                <a16:creationId xmlns:a16="http://schemas.microsoft.com/office/drawing/2014/main" id="{48E702A3-CC31-4890-A8DC-7DF691B66812}"/>
              </a:ext>
            </a:extLst>
          </p:cNvPr>
          <p:cNvSpPr txBox="1"/>
          <p:nvPr userDrawn="1"/>
        </p:nvSpPr>
        <p:spPr>
          <a:xfrm>
            <a:off x="7369791" y="4698052"/>
            <a:ext cx="1552537" cy="23788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lumMod val="50000"/>
                  </a:schemeClr>
                </a:solidFill>
                <a:latin typeface="+mj-lt"/>
                <a:ea typeface="Calibri"/>
                <a:cs typeface="Aharoni" panose="02010803020104030203" pitchFamily="2" charset="-79"/>
                <a:sym typeface="Calibri"/>
              </a:rPr>
              <a:t>@acu_connect</a:t>
            </a:r>
            <a:endParaRPr sz="1400" b="1" dirty="0">
              <a:solidFill>
                <a:schemeClr val="bg1">
                  <a:lumMod val="50000"/>
                </a:schemeClr>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222501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72;p17">
            <a:extLst>
              <a:ext uri="{FF2B5EF4-FFF2-40B4-BE49-F238E27FC236}">
                <a16:creationId xmlns:a16="http://schemas.microsoft.com/office/drawing/2014/main" id="{8711364F-38F6-4A8F-80BC-A5267F9D2D58}"/>
              </a:ext>
            </a:extLst>
          </p:cNvPr>
          <p:cNvSpPr txBox="1">
            <a:spLocks noGrp="1"/>
          </p:cNvSpPr>
          <p:nvPr>
            <p:ph type="title"/>
          </p:nvPr>
        </p:nvSpPr>
        <p:spPr>
          <a:xfrm>
            <a:off x="1233053" y="0"/>
            <a:ext cx="7133705" cy="1088068"/>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rgbClr val="818286"/>
              </a:buClr>
              <a:buSzPts val="3600"/>
              <a:buFont typeface="Calibri"/>
              <a:buNone/>
              <a:defRPr>
                <a:solidFill>
                  <a:srgbClr val="818286"/>
                </a:solidFill>
                <a:latin typeface="+mj-lt"/>
                <a:cs typeface="Aharoni" panose="02010803020104030203" pitchFamily="2" charset="-79"/>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 name="Google Shape;73;p17">
            <a:extLst>
              <a:ext uri="{FF2B5EF4-FFF2-40B4-BE49-F238E27FC236}">
                <a16:creationId xmlns:a16="http://schemas.microsoft.com/office/drawing/2014/main" id="{3EFD79B6-4E6D-4D55-87AB-363C54056965}"/>
              </a:ext>
            </a:extLst>
          </p:cNvPr>
          <p:cNvSpPr txBox="1">
            <a:spLocks noGrp="1"/>
          </p:cNvSpPr>
          <p:nvPr>
            <p:ph type="body" idx="1"/>
          </p:nvPr>
        </p:nvSpPr>
        <p:spPr>
          <a:xfrm>
            <a:off x="1233054" y="1384300"/>
            <a:ext cx="7133705" cy="3017520"/>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solidFill>
                  <a:srgbClr val="818286"/>
                </a:solidFill>
                <a:latin typeface="+mn-lt"/>
                <a:ea typeface="Aharoni" panose="02010803020104030203" pitchFamily="2" charset="-79"/>
                <a:cs typeface="Aharoni" panose="02010803020104030203" pitchFamily="2" charset="-79"/>
                <a:sym typeface="Calibri"/>
              </a:defRPr>
            </a:lvl1pPr>
            <a:lvl2pPr marL="914400" lvl="1" indent="-381000" algn="l">
              <a:lnSpc>
                <a:spcPct val="90000"/>
              </a:lnSpc>
              <a:spcBef>
                <a:spcPts val="200"/>
              </a:spcBef>
              <a:spcAft>
                <a:spcPts val="0"/>
              </a:spcAft>
              <a:buClr>
                <a:srgbClr val="253359"/>
              </a:buClr>
              <a:buSzPts val="2400"/>
              <a:buChar char="◦"/>
              <a:defRPr sz="2400">
                <a:solidFill>
                  <a:srgbClr val="818286"/>
                </a:solidFill>
                <a:latin typeface="Calibri"/>
                <a:ea typeface="Calibri"/>
                <a:cs typeface="Calibri"/>
                <a:sym typeface="Calibri"/>
              </a:defRPr>
            </a:lvl2pPr>
            <a:lvl3pPr marL="1371600" lvl="2"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3pPr>
            <a:lvl4pPr marL="1828800" lvl="3"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4pPr>
            <a:lvl5pPr marL="2286000" lvl="4"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sp>
        <p:nvSpPr>
          <p:cNvPr id="2" name="Google Shape;54;p13">
            <a:extLst>
              <a:ext uri="{FF2B5EF4-FFF2-40B4-BE49-F238E27FC236}">
                <a16:creationId xmlns:a16="http://schemas.microsoft.com/office/drawing/2014/main" id="{053BF3E6-A0D3-4737-B5E4-10B7CF1020D2}"/>
              </a:ext>
            </a:extLst>
          </p:cNvPr>
          <p:cNvSpPr txBox="1"/>
          <p:nvPr userDrawn="1"/>
        </p:nvSpPr>
        <p:spPr>
          <a:xfrm>
            <a:off x="7369791" y="4698052"/>
            <a:ext cx="1552537" cy="23788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lumMod val="50000"/>
                  </a:schemeClr>
                </a:solidFill>
                <a:latin typeface="+mj-lt"/>
                <a:ea typeface="Calibri"/>
                <a:cs typeface="Aharoni" panose="02010803020104030203" pitchFamily="2" charset="-79"/>
                <a:sym typeface="Calibri"/>
              </a:rPr>
              <a:t>@acu_connect</a:t>
            </a:r>
            <a:endParaRPr sz="1400" b="1" dirty="0">
              <a:solidFill>
                <a:schemeClr val="bg1">
                  <a:lumMod val="50000"/>
                </a:schemeClr>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100799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Grey 2">
    <p:bg>
      <p:bgRef idx="1001">
        <a:schemeClr val="bg1"/>
      </p:bgRef>
    </p:bg>
    <p:spTree>
      <p:nvGrpSpPr>
        <p:cNvPr id="1" name=""/>
        <p:cNvGrpSpPr/>
        <p:nvPr/>
      </p:nvGrpSpPr>
      <p:grpSpPr>
        <a:xfrm>
          <a:off x="0" y="0"/>
          <a:ext cx="0" cy="0"/>
          <a:chOff x="0" y="0"/>
          <a:chExt cx="0" cy="0"/>
        </a:xfrm>
      </p:grpSpPr>
      <p:sp>
        <p:nvSpPr>
          <p:cNvPr id="5" name="Google Shape;72;p17">
            <a:extLst>
              <a:ext uri="{FF2B5EF4-FFF2-40B4-BE49-F238E27FC236}">
                <a16:creationId xmlns:a16="http://schemas.microsoft.com/office/drawing/2014/main" id="{8711364F-38F6-4A8F-80BC-A5267F9D2D58}"/>
              </a:ext>
            </a:extLst>
          </p:cNvPr>
          <p:cNvSpPr txBox="1">
            <a:spLocks noGrp="1"/>
          </p:cNvSpPr>
          <p:nvPr>
            <p:ph type="title"/>
          </p:nvPr>
        </p:nvSpPr>
        <p:spPr>
          <a:xfrm>
            <a:off x="1233053" y="0"/>
            <a:ext cx="7133705" cy="1088068"/>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rgbClr val="818286"/>
              </a:buClr>
              <a:buSzPts val="3600"/>
              <a:buFont typeface="Calibri"/>
              <a:buNone/>
              <a:defRPr>
                <a:solidFill>
                  <a:srgbClr val="818286"/>
                </a:solidFill>
                <a:latin typeface="+mj-lt"/>
                <a:cs typeface="Aharoni" panose="02010803020104030203" pitchFamily="2" charset="-79"/>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 name="Google Shape;73;p17">
            <a:extLst>
              <a:ext uri="{FF2B5EF4-FFF2-40B4-BE49-F238E27FC236}">
                <a16:creationId xmlns:a16="http://schemas.microsoft.com/office/drawing/2014/main" id="{3EFD79B6-4E6D-4D55-87AB-363C54056965}"/>
              </a:ext>
            </a:extLst>
          </p:cNvPr>
          <p:cNvSpPr txBox="1">
            <a:spLocks noGrp="1"/>
          </p:cNvSpPr>
          <p:nvPr>
            <p:ph type="body" idx="1"/>
          </p:nvPr>
        </p:nvSpPr>
        <p:spPr>
          <a:xfrm>
            <a:off x="1233054" y="1384300"/>
            <a:ext cx="7133705" cy="3017520"/>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solidFill>
                  <a:srgbClr val="818286"/>
                </a:solidFill>
                <a:latin typeface="+mn-lt"/>
                <a:ea typeface="Aharoni" panose="02010803020104030203" pitchFamily="2" charset="-79"/>
                <a:cs typeface="Aharoni" panose="02010803020104030203" pitchFamily="2" charset="-79"/>
                <a:sym typeface="Calibri"/>
              </a:defRPr>
            </a:lvl1pPr>
            <a:lvl2pPr marL="914400" lvl="1" indent="-381000" algn="l">
              <a:lnSpc>
                <a:spcPct val="90000"/>
              </a:lnSpc>
              <a:spcBef>
                <a:spcPts val="200"/>
              </a:spcBef>
              <a:spcAft>
                <a:spcPts val="0"/>
              </a:spcAft>
              <a:buClr>
                <a:srgbClr val="253359"/>
              </a:buClr>
              <a:buSzPts val="2400"/>
              <a:buChar char="◦"/>
              <a:defRPr sz="2400">
                <a:solidFill>
                  <a:srgbClr val="818286"/>
                </a:solidFill>
                <a:latin typeface="Calibri"/>
                <a:ea typeface="Calibri"/>
                <a:cs typeface="Calibri"/>
                <a:sym typeface="Calibri"/>
              </a:defRPr>
            </a:lvl2pPr>
            <a:lvl3pPr marL="1371600" lvl="2"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3pPr>
            <a:lvl4pPr marL="1828800" lvl="3"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4pPr>
            <a:lvl5pPr marL="2286000" lvl="4"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pic>
        <p:nvPicPr>
          <p:cNvPr id="2" name="Picture 1" descr="Logo&#10;&#10;Description automatically generated">
            <a:extLst>
              <a:ext uri="{FF2B5EF4-FFF2-40B4-BE49-F238E27FC236}">
                <a16:creationId xmlns:a16="http://schemas.microsoft.com/office/drawing/2014/main" id="{01790AED-46D1-4FE6-B857-EE7A1C30523F}"/>
              </a:ext>
            </a:extLst>
          </p:cNvPr>
          <p:cNvPicPr>
            <a:picLocks noChangeAspect="1"/>
          </p:cNvPicPr>
          <p:nvPr userDrawn="1"/>
        </p:nvPicPr>
        <p:blipFill rotWithShape="1">
          <a:blip r:embed="rId2"/>
          <a:srcRect l="-2" t="38718" r="56730" b="15525"/>
          <a:stretch/>
        </p:blipFill>
        <p:spPr>
          <a:xfrm>
            <a:off x="694773" y="4548906"/>
            <a:ext cx="997294" cy="527295"/>
          </a:xfrm>
          <a:prstGeom prst="rect">
            <a:avLst/>
          </a:prstGeom>
        </p:spPr>
      </p:pic>
      <p:sp>
        <p:nvSpPr>
          <p:cNvPr id="3" name="Google Shape;54;p13">
            <a:extLst>
              <a:ext uri="{FF2B5EF4-FFF2-40B4-BE49-F238E27FC236}">
                <a16:creationId xmlns:a16="http://schemas.microsoft.com/office/drawing/2014/main" id="{0E0EA01C-548D-4A66-99D4-1C46CABA0D81}"/>
              </a:ext>
            </a:extLst>
          </p:cNvPr>
          <p:cNvSpPr txBox="1"/>
          <p:nvPr userDrawn="1"/>
        </p:nvSpPr>
        <p:spPr>
          <a:xfrm>
            <a:off x="7369791" y="4698052"/>
            <a:ext cx="1552537" cy="23788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lumMod val="50000"/>
                  </a:schemeClr>
                </a:solidFill>
                <a:latin typeface="+mj-lt"/>
                <a:ea typeface="Calibri"/>
                <a:cs typeface="Aharoni" panose="02010803020104030203" pitchFamily="2" charset="-79"/>
                <a:sym typeface="Calibri"/>
              </a:rPr>
              <a:t>@acu_connect</a:t>
            </a:r>
            <a:endParaRPr sz="1400" b="1" dirty="0">
              <a:solidFill>
                <a:schemeClr val="bg1">
                  <a:lumMod val="50000"/>
                </a:schemeClr>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41660534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u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2;p17">
            <a:extLst>
              <a:ext uri="{FF2B5EF4-FFF2-40B4-BE49-F238E27FC236}">
                <a16:creationId xmlns:a16="http://schemas.microsoft.com/office/drawing/2014/main" id="{EB0754C0-5B0B-45A0-AFB1-09CC9070708E}"/>
              </a:ext>
            </a:extLst>
          </p:cNvPr>
          <p:cNvSpPr txBox="1">
            <a:spLocks noGrp="1"/>
          </p:cNvSpPr>
          <p:nvPr>
            <p:ph type="title"/>
          </p:nvPr>
        </p:nvSpPr>
        <p:spPr>
          <a:xfrm>
            <a:off x="1233053" y="0"/>
            <a:ext cx="7133705" cy="1088068"/>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rgbClr val="818286"/>
              </a:buClr>
              <a:buSzPts val="3600"/>
              <a:buFont typeface="Calibri"/>
              <a:buNone/>
              <a:defRPr>
                <a:solidFill>
                  <a:schemeClr val="bg1"/>
                </a:solidFill>
                <a:latin typeface="+mj-lt"/>
                <a:cs typeface="Aharoni" panose="02010803020104030203" pitchFamily="2" charset="-79"/>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5" name="Google Shape;73;p17">
            <a:extLst>
              <a:ext uri="{FF2B5EF4-FFF2-40B4-BE49-F238E27FC236}">
                <a16:creationId xmlns:a16="http://schemas.microsoft.com/office/drawing/2014/main" id="{E58DC670-6826-4EB0-A162-F77533302075}"/>
              </a:ext>
            </a:extLst>
          </p:cNvPr>
          <p:cNvSpPr txBox="1">
            <a:spLocks noGrp="1"/>
          </p:cNvSpPr>
          <p:nvPr>
            <p:ph type="body" idx="1"/>
          </p:nvPr>
        </p:nvSpPr>
        <p:spPr>
          <a:xfrm>
            <a:off x="1233054" y="1384300"/>
            <a:ext cx="7133705" cy="3017520"/>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solidFill>
                  <a:schemeClr val="bg1"/>
                </a:solidFill>
                <a:latin typeface="+mn-lt"/>
                <a:ea typeface="Aharoni" panose="02010803020104030203" pitchFamily="2" charset="-79"/>
                <a:cs typeface="Aharoni" panose="02010803020104030203" pitchFamily="2" charset="-79"/>
                <a:sym typeface="Calibri"/>
              </a:defRPr>
            </a:lvl1pPr>
            <a:lvl2pPr marL="914400" lvl="1" indent="-381000" algn="l">
              <a:lnSpc>
                <a:spcPct val="90000"/>
              </a:lnSpc>
              <a:spcBef>
                <a:spcPts val="200"/>
              </a:spcBef>
              <a:spcAft>
                <a:spcPts val="0"/>
              </a:spcAft>
              <a:buClr>
                <a:srgbClr val="253359"/>
              </a:buClr>
              <a:buSzPts val="2400"/>
              <a:buChar char="◦"/>
              <a:defRPr sz="2400">
                <a:solidFill>
                  <a:srgbClr val="818286"/>
                </a:solidFill>
                <a:latin typeface="Calibri"/>
                <a:ea typeface="Calibri"/>
                <a:cs typeface="Calibri"/>
                <a:sym typeface="Calibri"/>
              </a:defRPr>
            </a:lvl2pPr>
            <a:lvl3pPr marL="1371600" lvl="2"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3pPr>
            <a:lvl4pPr marL="1828800" lvl="3"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4pPr>
            <a:lvl5pPr marL="2286000" lvl="4" indent="-342900" algn="l">
              <a:lnSpc>
                <a:spcPct val="90000"/>
              </a:lnSpc>
              <a:spcBef>
                <a:spcPts val="300"/>
              </a:spcBef>
              <a:spcAft>
                <a:spcPts val="0"/>
              </a:spcAft>
              <a:buClr>
                <a:srgbClr val="253359"/>
              </a:buClr>
              <a:buSzPts val="1800"/>
              <a:buChar char="◦"/>
              <a:defRPr sz="1800">
                <a:solidFill>
                  <a:srgbClr val="818286"/>
                </a:solidFill>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sp>
        <p:nvSpPr>
          <p:cNvPr id="2" name="Google Shape;54;p13">
            <a:extLst>
              <a:ext uri="{FF2B5EF4-FFF2-40B4-BE49-F238E27FC236}">
                <a16:creationId xmlns:a16="http://schemas.microsoft.com/office/drawing/2014/main" id="{B75CA05D-8147-4DDC-B406-176CE413886E}"/>
              </a:ext>
            </a:extLst>
          </p:cNvPr>
          <p:cNvSpPr txBox="1"/>
          <p:nvPr userDrawn="1"/>
        </p:nvSpPr>
        <p:spPr>
          <a:xfrm>
            <a:off x="7387988" y="4698052"/>
            <a:ext cx="1534340" cy="14690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solidFill>
                <a:latin typeface="+mj-lt"/>
                <a:ea typeface="Calibri"/>
                <a:cs typeface="Aharoni" panose="02010803020104030203" pitchFamily="2" charset="-79"/>
                <a:sym typeface="Calibri"/>
              </a:rPr>
              <a:t>@acu_connect</a:t>
            </a:r>
            <a:endParaRPr sz="1400" b="1" dirty="0">
              <a:solidFill>
                <a:schemeClr val="bg1"/>
              </a:solidFill>
              <a:latin typeface="+mj-lt"/>
              <a:ea typeface="Calibri"/>
              <a:cs typeface="Aharoni" panose="02010803020104030203" pitchFamily="2" charset="-79"/>
              <a:sym typeface="Calibri"/>
            </a:endParaRPr>
          </a:p>
        </p:txBody>
      </p:sp>
    </p:spTree>
    <p:extLst>
      <p:ext uri="{BB962C8B-B14F-4D97-AF65-F5344CB8AC3E}">
        <p14:creationId xmlns:p14="http://schemas.microsoft.com/office/powerpoint/2010/main" val="396340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Title and Content">
    <p:bg>
      <p:bgPr>
        <a:blipFill dpi="0" rotWithShape="1">
          <a:blip r:embed="rId2">
            <a:lum/>
          </a:blip>
          <a:srcRect/>
          <a:stretch>
            <a:fillRect/>
          </a:stretch>
        </a:blip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400794" y="0"/>
            <a:ext cx="7543800" cy="1088068"/>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chemeClr val="lt1"/>
              </a:buClr>
              <a:buSzPts val="3600"/>
              <a:buFont typeface="Calibri"/>
              <a:buNone/>
              <a:defRPr>
                <a:latin typeface="+mj-l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93" name="Google Shape;93;p21"/>
          <p:cNvSpPr txBox="1">
            <a:spLocks noGrp="1"/>
          </p:cNvSpPr>
          <p:nvPr>
            <p:ph type="body" idx="1"/>
          </p:nvPr>
        </p:nvSpPr>
        <p:spPr>
          <a:xfrm>
            <a:off x="822960" y="1384300"/>
            <a:ext cx="7543800" cy="3017520"/>
          </a:xfrm>
          <a:prstGeom prst="rect">
            <a:avLst/>
          </a:prstGeom>
          <a:noFill/>
          <a:ln>
            <a:noFill/>
          </a:ln>
        </p:spPr>
        <p:txBody>
          <a:bodyPr spcFirstLastPara="1" wrap="square" lIns="0" tIns="34275" rIns="0" bIns="34275" anchor="t" anchorCtr="0">
            <a:noAutofit/>
          </a:bodyPr>
          <a:lstStyle>
            <a:lvl1pPr marL="457200" lvl="0" indent="-400050" algn="l">
              <a:lnSpc>
                <a:spcPct val="90000"/>
              </a:lnSpc>
              <a:spcBef>
                <a:spcPts val="900"/>
              </a:spcBef>
              <a:spcAft>
                <a:spcPts val="0"/>
              </a:spcAft>
              <a:buSzPts val="2700"/>
              <a:buChar char=" "/>
              <a:defRPr sz="2700">
                <a:latin typeface="+mn-lt"/>
                <a:ea typeface="Calibri"/>
                <a:cs typeface="Calibri"/>
                <a:sym typeface="Calibri"/>
              </a:defRPr>
            </a:lvl1pPr>
            <a:lvl2pPr marL="914400" lvl="1" indent="-381000" algn="l">
              <a:lnSpc>
                <a:spcPct val="90000"/>
              </a:lnSpc>
              <a:spcBef>
                <a:spcPts val="200"/>
              </a:spcBef>
              <a:spcAft>
                <a:spcPts val="0"/>
              </a:spcAft>
              <a:buClr>
                <a:srgbClr val="B1D293"/>
              </a:buClr>
              <a:buSzPts val="2400"/>
              <a:buChar char="◦"/>
              <a:defRPr sz="2400">
                <a:latin typeface="Calibri"/>
                <a:ea typeface="Calibri"/>
                <a:cs typeface="Calibri"/>
                <a:sym typeface="Calibri"/>
              </a:defRPr>
            </a:lvl2pPr>
            <a:lvl3pPr marL="1371600" lvl="2" indent="-342900" algn="l">
              <a:lnSpc>
                <a:spcPct val="90000"/>
              </a:lnSpc>
              <a:spcBef>
                <a:spcPts val="300"/>
              </a:spcBef>
              <a:spcAft>
                <a:spcPts val="0"/>
              </a:spcAft>
              <a:buClr>
                <a:srgbClr val="B1D293"/>
              </a:buClr>
              <a:buSzPts val="1800"/>
              <a:buChar char="◦"/>
              <a:defRPr sz="1800">
                <a:latin typeface="Calibri"/>
                <a:ea typeface="Calibri"/>
                <a:cs typeface="Calibri"/>
                <a:sym typeface="Calibri"/>
              </a:defRPr>
            </a:lvl3pPr>
            <a:lvl4pPr marL="1828800" lvl="3" indent="-342900" algn="l">
              <a:lnSpc>
                <a:spcPct val="90000"/>
              </a:lnSpc>
              <a:spcBef>
                <a:spcPts val="300"/>
              </a:spcBef>
              <a:spcAft>
                <a:spcPts val="0"/>
              </a:spcAft>
              <a:buClr>
                <a:srgbClr val="B1D293"/>
              </a:buClr>
              <a:buSzPts val="1800"/>
              <a:buChar char="◦"/>
              <a:defRPr sz="1800">
                <a:latin typeface="Calibri"/>
                <a:ea typeface="Calibri"/>
                <a:cs typeface="Calibri"/>
                <a:sym typeface="Calibri"/>
              </a:defRPr>
            </a:lvl4pPr>
            <a:lvl5pPr marL="2286000" lvl="4" indent="-342900" algn="l">
              <a:lnSpc>
                <a:spcPct val="90000"/>
              </a:lnSpc>
              <a:spcBef>
                <a:spcPts val="300"/>
              </a:spcBef>
              <a:spcAft>
                <a:spcPts val="0"/>
              </a:spcAft>
              <a:buClr>
                <a:srgbClr val="B1D293"/>
              </a:buClr>
              <a:buSzPts val="1800"/>
              <a:buChar char="◦"/>
              <a:defRPr sz="1800">
                <a:latin typeface="Calibri"/>
                <a:ea typeface="Calibri"/>
                <a:cs typeface="Calibri"/>
                <a:sym typeface="Calibri"/>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dirty="0"/>
          </a:p>
        </p:txBody>
      </p:sp>
      <p:sp>
        <p:nvSpPr>
          <p:cNvPr id="3" name="Google Shape;54;p13">
            <a:extLst>
              <a:ext uri="{FF2B5EF4-FFF2-40B4-BE49-F238E27FC236}">
                <a16:creationId xmlns:a16="http://schemas.microsoft.com/office/drawing/2014/main" id="{E25C85BD-4690-438C-85EC-2A0A554B42DF}"/>
              </a:ext>
            </a:extLst>
          </p:cNvPr>
          <p:cNvSpPr txBox="1"/>
          <p:nvPr userDrawn="1"/>
        </p:nvSpPr>
        <p:spPr>
          <a:xfrm>
            <a:off x="7387988" y="4698052"/>
            <a:ext cx="1534340" cy="14690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dirty="0">
                <a:solidFill>
                  <a:schemeClr val="bg1"/>
                </a:solidFill>
                <a:latin typeface="+mj-lt"/>
                <a:ea typeface="Calibri"/>
                <a:cs typeface="Aharoni" panose="02010803020104030203" pitchFamily="2" charset="-79"/>
                <a:sym typeface="Calibri"/>
              </a:rPr>
              <a:t>@acu_connect</a:t>
            </a:r>
            <a:endParaRPr sz="1400" b="1" dirty="0">
              <a:solidFill>
                <a:schemeClr val="bg1"/>
              </a:solidFill>
              <a:latin typeface="+mj-lt"/>
              <a:ea typeface="Calibri"/>
              <a:cs typeface="Aharoni" panose="02010803020104030203" pitchFamily="2" charset="-79"/>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5472545" y="2833253"/>
            <a:ext cx="3574474" cy="753019"/>
          </a:xfrm>
          <a:prstGeom prst="rect">
            <a:avLst/>
          </a:prstGeom>
          <a:noFill/>
          <a:ln>
            <a:noFill/>
          </a:ln>
        </p:spPr>
        <p:txBody>
          <a:bodyPr spcFirstLastPara="1" wrap="square" lIns="68575" tIns="34275" rIns="68575" bIns="34275" anchor="b" anchorCtr="0">
            <a:noAutofit/>
          </a:bodyPr>
          <a:lstStyle>
            <a:lvl1pPr marR="0" lvl="0" algn="l" rtl="0">
              <a:lnSpc>
                <a:spcPct val="85000"/>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53" name="Google Shape;53;p13"/>
          <p:cNvSpPr txBox="1">
            <a:spLocks noGrp="1"/>
          </p:cNvSpPr>
          <p:nvPr>
            <p:ph type="body" idx="1"/>
          </p:nvPr>
        </p:nvSpPr>
        <p:spPr>
          <a:xfrm>
            <a:off x="5472545" y="3678380"/>
            <a:ext cx="3574474" cy="1305791"/>
          </a:xfrm>
          <a:prstGeom prst="rect">
            <a:avLst/>
          </a:prstGeom>
          <a:noFill/>
          <a:ln>
            <a:noFill/>
          </a:ln>
        </p:spPr>
        <p:txBody>
          <a:bodyPr spcFirstLastPara="1" wrap="square" lIns="0" tIns="34275" rIns="0" bIns="34275" anchor="t" anchorCtr="0">
            <a:no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chemeClr val="lt1"/>
                </a:solidFill>
                <a:latin typeface="Calibri"/>
                <a:ea typeface="Calibri"/>
                <a:cs typeface="Calibri"/>
                <a:sym typeface="Calibri"/>
              </a:defRPr>
            </a:lvl1pPr>
            <a:lvl2pPr marL="914400" marR="0" lvl="1" indent="-317500" algn="l" rtl="0">
              <a:lnSpc>
                <a:spcPct val="90000"/>
              </a:lnSpc>
              <a:spcBef>
                <a:spcPts val="200"/>
              </a:spcBef>
              <a:spcAft>
                <a:spcPts val="0"/>
              </a:spcAft>
              <a:buClr>
                <a:srgbClr val="253359"/>
              </a:buClr>
              <a:buSzPts val="1400"/>
              <a:buFont typeface="Calibri"/>
              <a:buChar char="◦"/>
              <a:defRPr sz="14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300"/>
              </a:spcBef>
              <a:spcAft>
                <a:spcPts val="0"/>
              </a:spcAft>
              <a:buClr>
                <a:srgbClr val="253359"/>
              </a:buClr>
              <a:buSzPts val="1100"/>
              <a:buFont typeface="Calibri"/>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300"/>
              </a:spcBef>
              <a:spcAft>
                <a:spcPts val="0"/>
              </a:spcAft>
              <a:buClr>
                <a:srgbClr val="253359"/>
              </a:buClr>
              <a:buSzPts val="1100"/>
              <a:buFont typeface="Calibri"/>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300"/>
              </a:spcBef>
              <a:spcAft>
                <a:spcPts val="0"/>
              </a:spcAft>
              <a:buClr>
                <a:srgbClr val="253359"/>
              </a:buClr>
              <a:buSzPts val="1100"/>
              <a:buFont typeface="Calibri"/>
              <a:buChar char="◦"/>
              <a:defRPr sz="1100" b="0" i="0" u="none" strike="noStrike" cap="none">
                <a:solidFill>
                  <a:schemeClr val="lt1"/>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90" r:id="rId1"/>
    <p:sldLayoutId id="2147483692" r:id="rId2"/>
    <p:sldLayoutId id="2147483691" r:id="rId3"/>
    <p:sldLayoutId id="2147483685" r:id="rId4"/>
    <p:sldLayoutId id="2147483688" r:id="rId5"/>
    <p:sldLayoutId id="2147483686" r:id="rId6"/>
    <p:sldLayoutId id="2147483693" r:id="rId7"/>
    <p:sldLayoutId id="2147483687" r:id="rId8"/>
    <p:sldLayoutId id="2147483666" r:id="rId9"/>
    <p:sldLayoutId id="214748368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haroni" panose="02010803020104030203" pitchFamily="2" charset="-79"/>
          <a:ea typeface="Aharoni" panose="02010803020104030203" pitchFamily="2" charset="-79"/>
          <a:cs typeface="Aharoni" panose="02010803020104030203"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haroni" panose="02010803020104030203" pitchFamily="2" charset="-79"/>
          <a:ea typeface="Aharoni" panose="02010803020104030203" pitchFamily="2" charset="-79"/>
          <a:cs typeface="Aharoni" panose="02010803020104030203"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mailto:ToonSix@Interc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interc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ToonSix@intercs.com" TargetMode="External"/><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intercs.com/acumatica-advanced-manufactur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14D2-E3AB-4F4C-9438-B7EA523009D1}"/>
              </a:ext>
            </a:extLst>
          </p:cNvPr>
          <p:cNvSpPr>
            <a:spLocks noGrp="1"/>
          </p:cNvSpPr>
          <p:nvPr>
            <p:ph type="title"/>
          </p:nvPr>
        </p:nvSpPr>
        <p:spPr>
          <a:xfrm>
            <a:off x="5569526" y="3106057"/>
            <a:ext cx="3574474" cy="1756229"/>
          </a:xfrm>
        </p:spPr>
        <p:txBody>
          <a:bodyPr/>
          <a:lstStyle/>
          <a:p>
            <a:r>
              <a:rPr lang="en-US" sz="3200" dirty="0"/>
              <a:t>Managing Your Discrete Manufacturing – Project Manufacturing</a:t>
            </a:r>
            <a:endParaRPr lang="en-US" dirty="0"/>
          </a:p>
        </p:txBody>
      </p:sp>
    </p:spTree>
    <p:extLst>
      <p:ext uri="{BB962C8B-B14F-4D97-AF65-F5344CB8AC3E}">
        <p14:creationId xmlns:p14="http://schemas.microsoft.com/office/powerpoint/2010/main" val="127702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300"/>
            <a:ext cx="7543800" cy="382018"/>
          </a:xfrm>
        </p:spPr>
        <p:txBody>
          <a:bodyPr/>
          <a:lstStyle/>
          <a:p>
            <a:r>
              <a:rPr lang="en-US" sz="2400" b="0" dirty="0">
                <a:solidFill>
                  <a:schemeClr val="tx1"/>
                </a:solidFill>
              </a:rPr>
              <a:t>Demo: Manufacturing Management – Bill of Material</a:t>
            </a:r>
            <a:endParaRPr lang="en-US" sz="18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2" name="Picture 1">
            <a:extLst>
              <a:ext uri="{FF2B5EF4-FFF2-40B4-BE49-F238E27FC236}">
                <a16:creationId xmlns:a16="http://schemas.microsoft.com/office/drawing/2014/main" id="{4986D7FA-475D-4B53-89DE-75D1DD5F5C23}"/>
              </a:ext>
            </a:extLst>
          </p:cNvPr>
          <p:cNvPicPr>
            <a:picLocks noChangeAspect="1"/>
          </p:cNvPicPr>
          <p:nvPr/>
        </p:nvPicPr>
        <p:blipFill>
          <a:blip r:embed="rId3"/>
          <a:stretch>
            <a:fillRect/>
          </a:stretch>
        </p:blipFill>
        <p:spPr>
          <a:xfrm>
            <a:off x="233086" y="492710"/>
            <a:ext cx="8216141" cy="4621580"/>
          </a:xfrm>
          <a:prstGeom prst="rect">
            <a:avLst/>
          </a:prstGeom>
        </p:spPr>
      </p:pic>
    </p:spTree>
    <p:extLst>
      <p:ext uri="{BB962C8B-B14F-4D97-AF65-F5344CB8AC3E}">
        <p14:creationId xmlns:p14="http://schemas.microsoft.com/office/powerpoint/2010/main" val="13277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300"/>
            <a:ext cx="7543800" cy="382018"/>
          </a:xfrm>
        </p:spPr>
        <p:txBody>
          <a:bodyPr/>
          <a:lstStyle/>
          <a:p>
            <a:r>
              <a:rPr lang="en-US" sz="2400" b="0" dirty="0">
                <a:solidFill>
                  <a:schemeClr val="tx1"/>
                </a:solidFill>
              </a:rPr>
              <a:t>Demo: Project Accounting – Machine Tasks</a:t>
            </a:r>
            <a:endParaRPr lang="en-US" sz="18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3"/>
          <a:srcRect/>
          <a:stretch/>
        </p:blipFill>
        <p:spPr>
          <a:xfrm>
            <a:off x="141890" y="514000"/>
            <a:ext cx="8873922" cy="3970223"/>
          </a:xfrm>
          <a:prstGeom prst="rect">
            <a:avLst/>
          </a:prstGeom>
        </p:spPr>
      </p:pic>
    </p:spTree>
    <p:extLst>
      <p:ext uri="{BB962C8B-B14F-4D97-AF65-F5344CB8AC3E}">
        <p14:creationId xmlns:p14="http://schemas.microsoft.com/office/powerpoint/2010/main" val="74090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300"/>
            <a:ext cx="7543800" cy="382018"/>
          </a:xfrm>
        </p:spPr>
        <p:txBody>
          <a:bodyPr/>
          <a:lstStyle/>
          <a:p>
            <a:r>
              <a:rPr lang="en-US" sz="2800" b="0" dirty="0">
                <a:solidFill>
                  <a:schemeClr val="tx1"/>
                </a:solidFill>
              </a:rPr>
              <a:t>Demo: Project Accounting </a:t>
            </a:r>
            <a:endParaRPr lang="en-US" sz="280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sp>
        <p:nvSpPr>
          <p:cNvPr id="8" name="TextBox 7">
            <a:extLst>
              <a:ext uri="{FF2B5EF4-FFF2-40B4-BE49-F238E27FC236}">
                <a16:creationId xmlns:a16="http://schemas.microsoft.com/office/drawing/2014/main" id="{64706269-12DB-4337-AF96-E7F3848FB066}"/>
              </a:ext>
            </a:extLst>
          </p:cNvPr>
          <p:cNvSpPr txBox="1"/>
          <p:nvPr/>
        </p:nvSpPr>
        <p:spPr>
          <a:xfrm>
            <a:off x="46508" y="559674"/>
            <a:ext cx="1552904" cy="2246769"/>
          </a:xfrm>
          <a:prstGeom prst="rect">
            <a:avLst/>
          </a:prstGeom>
          <a:noFill/>
        </p:spPr>
        <p:txBody>
          <a:bodyPr wrap="square" rtlCol="0">
            <a:spAutoFit/>
          </a:bodyPr>
          <a:lstStyle/>
          <a:p>
            <a:pPr fontAlgn="base"/>
            <a:r>
              <a:rPr lang="en-US" dirty="0"/>
              <a:t>Set up project:  </a:t>
            </a:r>
          </a:p>
          <a:p>
            <a:pPr marL="285750" indent="-285750" fontAlgn="base">
              <a:buFont typeface="Arial" panose="020B0604020202020204" pitchFamily="34" charset="0"/>
              <a:buChar char="•"/>
            </a:pPr>
            <a:r>
              <a:rPr lang="en-US" dirty="0"/>
              <a:t>Labor: CAD, .. </a:t>
            </a:r>
          </a:p>
          <a:p>
            <a:pPr marL="285750" indent="-285750" fontAlgn="base">
              <a:buFont typeface="Arial" panose="020B0604020202020204" pitchFamily="34" charset="0"/>
              <a:buChar char="•"/>
            </a:pPr>
            <a:r>
              <a:rPr lang="en-US" dirty="0"/>
              <a:t>Part: finished good (trade booth panel to be manufactured) </a:t>
            </a:r>
          </a:p>
          <a:p>
            <a:endParaRPr lang="en-US" dirty="0"/>
          </a:p>
        </p:txBody>
      </p:sp>
      <p:pic>
        <p:nvPicPr>
          <p:cNvPr id="10" name="Picture 9" descr="Graphical user interface, text, application, email&#10;&#10;Description automatically generated">
            <a:extLst>
              <a:ext uri="{FF2B5EF4-FFF2-40B4-BE49-F238E27FC236}">
                <a16:creationId xmlns:a16="http://schemas.microsoft.com/office/drawing/2014/main" id="{DC683DBE-6E42-43CF-8858-20BA82F541DA}"/>
              </a:ext>
            </a:extLst>
          </p:cNvPr>
          <p:cNvPicPr>
            <a:picLocks noChangeAspect="1"/>
          </p:cNvPicPr>
          <p:nvPr/>
        </p:nvPicPr>
        <p:blipFill>
          <a:blip r:embed="rId4"/>
          <a:stretch>
            <a:fillRect/>
          </a:stretch>
        </p:blipFill>
        <p:spPr>
          <a:xfrm>
            <a:off x="1599412" y="635311"/>
            <a:ext cx="7416400" cy="4171725"/>
          </a:xfrm>
          <a:prstGeom prst="rect">
            <a:avLst/>
          </a:prstGeom>
        </p:spPr>
      </p:pic>
    </p:spTree>
    <p:extLst>
      <p:ext uri="{BB962C8B-B14F-4D97-AF65-F5344CB8AC3E}">
        <p14:creationId xmlns:p14="http://schemas.microsoft.com/office/powerpoint/2010/main" val="256211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300"/>
            <a:ext cx="7543800" cy="382018"/>
          </a:xfrm>
        </p:spPr>
        <p:txBody>
          <a:bodyPr/>
          <a:lstStyle/>
          <a:p>
            <a:r>
              <a:rPr lang="en-US" sz="2000" b="0" dirty="0">
                <a:solidFill>
                  <a:schemeClr val="tx1"/>
                </a:solidFill>
              </a:rPr>
              <a:t>Demo: Project Accounting – Machine Task Completion Method</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338895" y="449318"/>
            <a:ext cx="8466209" cy="4137151"/>
          </a:xfrm>
          <a:prstGeom prst="rect">
            <a:avLst/>
          </a:prstGeom>
        </p:spPr>
      </p:pic>
    </p:spTree>
    <p:extLst>
      <p:ext uri="{BB962C8B-B14F-4D97-AF65-F5344CB8AC3E}">
        <p14:creationId xmlns:p14="http://schemas.microsoft.com/office/powerpoint/2010/main" val="140914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299"/>
            <a:ext cx="7543800" cy="665243"/>
          </a:xfrm>
        </p:spPr>
        <p:txBody>
          <a:bodyPr/>
          <a:lstStyle/>
          <a:p>
            <a:r>
              <a:rPr lang="en-US" sz="2000" b="0" dirty="0">
                <a:solidFill>
                  <a:schemeClr val="tx1"/>
                </a:solidFill>
              </a:rPr>
              <a:t>Demo: Project Accounting – For Machine Task, Create a Production Order</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78899" y="922283"/>
            <a:ext cx="9031921" cy="3436883"/>
          </a:xfrm>
          <a:prstGeom prst="rect">
            <a:avLst/>
          </a:prstGeom>
        </p:spPr>
      </p:pic>
    </p:spTree>
    <p:extLst>
      <p:ext uri="{BB962C8B-B14F-4D97-AF65-F5344CB8AC3E}">
        <p14:creationId xmlns:p14="http://schemas.microsoft.com/office/powerpoint/2010/main" val="121559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299"/>
            <a:ext cx="7543800" cy="374135"/>
          </a:xfrm>
        </p:spPr>
        <p:txBody>
          <a:bodyPr/>
          <a:lstStyle/>
          <a:p>
            <a:r>
              <a:rPr lang="en-US" sz="1800" b="0" dirty="0">
                <a:solidFill>
                  <a:schemeClr val="tx1"/>
                </a:solidFill>
              </a:rPr>
              <a:t>Demo: Manufacturing Management App. – Production Order Total Costs</a:t>
            </a:r>
            <a:endParaRPr lang="en-US" sz="14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3"/>
          <a:srcRect/>
          <a:stretch/>
        </p:blipFill>
        <p:spPr>
          <a:xfrm>
            <a:off x="1335340" y="488729"/>
            <a:ext cx="6049844" cy="4162028"/>
          </a:xfrm>
          <a:prstGeom prst="rect">
            <a:avLst/>
          </a:prstGeom>
        </p:spPr>
      </p:pic>
    </p:spTree>
    <p:extLst>
      <p:ext uri="{BB962C8B-B14F-4D97-AF65-F5344CB8AC3E}">
        <p14:creationId xmlns:p14="http://schemas.microsoft.com/office/powerpoint/2010/main" val="355459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299"/>
            <a:ext cx="7848074" cy="374135"/>
          </a:xfrm>
        </p:spPr>
        <p:txBody>
          <a:bodyPr/>
          <a:lstStyle/>
          <a:p>
            <a:r>
              <a:rPr lang="en-US" sz="2000" b="0" dirty="0">
                <a:solidFill>
                  <a:schemeClr val="tx1"/>
                </a:solidFill>
              </a:rPr>
              <a:t>Demo: Manufacturing Management App. – Production Order Link to BOM</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1692067" y="528859"/>
            <a:ext cx="6090223" cy="4085781"/>
          </a:xfrm>
          <a:prstGeom prst="rect">
            <a:avLst/>
          </a:prstGeom>
        </p:spPr>
      </p:pic>
    </p:spTree>
    <p:extLst>
      <p:ext uri="{BB962C8B-B14F-4D97-AF65-F5344CB8AC3E}">
        <p14:creationId xmlns:p14="http://schemas.microsoft.com/office/powerpoint/2010/main" val="132681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168449"/>
            <a:ext cx="8395138" cy="374135"/>
          </a:xfrm>
        </p:spPr>
        <p:txBody>
          <a:bodyPr/>
          <a:lstStyle/>
          <a:p>
            <a:r>
              <a:rPr lang="en-US" sz="2000" b="0" dirty="0">
                <a:solidFill>
                  <a:schemeClr val="tx1"/>
                </a:solidFill>
              </a:rPr>
              <a:t>Demo: Manufacturing Management App. – Production Order Release– Inquiry about shortage of materials (critical materials)</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2" name="Picture 1">
            <a:extLst>
              <a:ext uri="{FF2B5EF4-FFF2-40B4-BE49-F238E27FC236}">
                <a16:creationId xmlns:a16="http://schemas.microsoft.com/office/drawing/2014/main" id="{1119C6AA-76AC-4C25-A04E-D9A906B75365}"/>
              </a:ext>
            </a:extLst>
          </p:cNvPr>
          <p:cNvPicPr>
            <a:picLocks noChangeAspect="1"/>
          </p:cNvPicPr>
          <p:nvPr/>
        </p:nvPicPr>
        <p:blipFill>
          <a:blip r:embed="rId4"/>
          <a:stretch>
            <a:fillRect/>
          </a:stretch>
        </p:blipFill>
        <p:spPr>
          <a:xfrm>
            <a:off x="410065" y="634451"/>
            <a:ext cx="7896446" cy="4441750"/>
          </a:xfrm>
          <a:prstGeom prst="rect">
            <a:avLst/>
          </a:prstGeom>
        </p:spPr>
      </p:pic>
    </p:spTree>
    <p:extLst>
      <p:ext uri="{BB962C8B-B14F-4D97-AF65-F5344CB8AC3E}">
        <p14:creationId xmlns:p14="http://schemas.microsoft.com/office/powerpoint/2010/main" val="92942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299"/>
            <a:ext cx="7543800" cy="374135"/>
          </a:xfrm>
        </p:spPr>
        <p:txBody>
          <a:bodyPr/>
          <a:lstStyle/>
          <a:p>
            <a:r>
              <a:rPr lang="en-US" sz="2000" b="0" dirty="0">
                <a:solidFill>
                  <a:schemeClr val="tx1"/>
                </a:solidFill>
              </a:rPr>
              <a:t>Demo: Manufacturing Management App. – Production Order Release</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1527487" y="490912"/>
            <a:ext cx="6069724" cy="4345639"/>
          </a:xfrm>
          <a:prstGeom prst="rect">
            <a:avLst/>
          </a:prstGeom>
        </p:spPr>
      </p:pic>
    </p:spTree>
    <p:extLst>
      <p:ext uri="{BB962C8B-B14F-4D97-AF65-F5344CB8AC3E}">
        <p14:creationId xmlns:p14="http://schemas.microsoft.com/office/powerpoint/2010/main" val="397426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62607" y="67299"/>
            <a:ext cx="8395138" cy="374135"/>
          </a:xfrm>
        </p:spPr>
        <p:txBody>
          <a:bodyPr/>
          <a:lstStyle/>
          <a:p>
            <a:r>
              <a:rPr lang="en-US" sz="2000" b="0" dirty="0">
                <a:solidFill>
                  <a:schemeClr val="tx1"/>
                </a:solidFill>
              </a:rPr>
              <a:t>Demo: Manufacturing Management App. – Production Order: Release Material</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1489842" y="441434"/>
            <a:ext cx="5825358" cy="4465915"/>
          </a:xfrm>
          <a:prstGeom prst="rect">
            <a:avLst/>
          </a:prstGeom>
        </p:spPr>
      </p:pic>
    </p:spTree>
    <p:extLst>
      <p:ext uri="{BB962C8B-B14F-4D97-AF65-F5344CB8AC3E}">
        <p14:creationId xmlns:p14="http://schemas.microsoft.com/office/powerpoint/2010/main" val="114405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3295D4-7420-8F43-8507-E43987266165}"/>
              </a:ext>
            </a:extLst>
          </p:cNvPr>
          <p:cNvSpPr txBox="1">
            <a:spLocks/>
          </p:cNvSpPr>
          <p:nvPr/>
        </p:nvSpPr>
        <p:spPr>
          <a:xfrm>
            <a:off x="848492" y="324740"/>
            <a:ext cx="3612413" cy="9998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haroni" panose="02010803020104030203" pitchFamily="2" charset="-79"/>
                <a:ea typeface="Aharoni" panose="02010803020104030203" pitchFamily="2" charset="-79"/>
                <a:cs typeface="Aharoni" panose="02010803020104030203"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r>
              <a:rPr lang="en-US" b="1" dirty="0"/>
              <a:t>Managing Your Discrete Manufacturing – Project Manufacturing</a:t>
            </a:r>
          </a:p>
          <a:p>
            <a:r>
              <a:rPr lang="en-US" sz="1600" dirty="0">
                <a:solidFill>
                  <a:schemeClr val="bg1"/>
                </a:solidFill>
                <a:latin typeface="+mj-lt"/>
              </a:rPr>
              <a:t>Toon Six, Internet Customer Solutions</a:t>
            </a:r>
          </a:p>
        </p:txBody>
      </p:sp>
      <p:sp>
        <p:nvSpPr>
          <p:cNvPr id="5" name="Text Placeholder 2">
            <a:extLst>
              <a:ext uri="{FF2B5EF4-FFF2-40B4-BE49-F238E27FC236}">
                <a16:creationId xmlns:a16="http://schemas.microsoft.com/office/drawing/2014/main" id="{F3F8F8C5-63A8-CC44-ACFF-82C3AF6C7BF6}"/>
              </a:ext>
            </a:extLst>
          </p:cNvPr>
          <p:cNvSpPr txBox="1">
            <a:spLocks/>
          </p:cNvSpPr>
          <p:nvPr/>
        </p:nvSpPr>
        <p:spPr>
          <a:xfrm>
            <a:off x="848493" y="1709040"/>
            <a:ext cx="3612413" cy="249549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haroni" panose="02010803020104030203" pitchFamily="2" charset="-79"/>
                <a:ea typeface="Aharoni" panose="02010803020104030203" pitchFamily="2" charset="-79"/>
                <a:cs typeface="Aharoni" panose="02010803020104030203"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We’ll walk you through a business case showing the possibilities in a Project Manufacturing process using Acumatica Project Accounting and  Acumatica Manufacturing Edition.</a:t>
            </a:r>
          </a:p>
          <a:p>
            <a:endParaRPr lang="en-US" dirty="0">
              <a:solidFill>
                <a:schemeClr val="bg1"/>
              </a:solidFill>
              <a:latin typeface="+mn-lt"/>
            </a:endParaRPr>
          </a:p>
          <a:p>
            <a:r>
              <a:rPr lang="en-US" dirty="0">
                <a:solidFill>
                  <a:schemeClr val="bg1"/>
                </a:solidFill>
                <a:latin typeface="+mn-lt"/>
                <a:hlinkClick r:id="rId3">
                  <a:extLst>
                    <a:ext uri="{A12FA001-AC4F-418D-AE19-62706E023703}">
                      <ahyp:hlinkClr xmlns:ahyp="http://schemas.microsoft.com/office/drawing/2018/hyperlinkcolor" val="tx"/>
                    </a:ext>
                  </a:extLst>
                </a:hlinkClick>
              </a:rPr>
              <a:t>ToonSix@Intercs.com</a:t>
            </a:r>
            <a:endParaRPr lang="en-US" dirty="0">
              <a:solidFill>
                <a:schemeClr val="bg1"/>
              </a:solidFill>
              <a:latin typeface="+mn-lt"/>
            </a:endParaRPr>
          </a:p>
          <a:p>
            <a:r>
              <a:rPr lang="en-US" dirty="0">
                <a:solidFill>
                  <a:schemeClr val="bg1"/>
                </a:solidFill>
                <a:latin typeface="+mn-lt"/>
                <a:hlinkClick r:id="rId4">
                  <a:extLst>
                    <a:ext uri="{A12FA001-AC4F-418D-AE19-62706E023703}">
                      <ahyp:hlinkClr xmlns:ahyp="http://schemas.microsoft.com/office/drawing/2018/hyperlinkcolor" val="tx"/>
                    </a:ext>
                  </a:extLst>
                </a:hlinkClick>
              </a:rPr>
              <a:t>www.intercs.com</a:t>
            </a:r>
            <a:endParaRPr lang="en-US" dirty="0">
              <a:solidFill>
                <a:schemeClr val="bg1"/>
              </a:solidFill>
              <a:latin typeface="+mn-lt"/>
            </a:endParaRPr>
          </a:p>
          <a:p>
            <a:r>
              <a:rPr lang="en-US" dirty="0">
                <a:solidFill>
                  <a:schemeClr val="bg1"/>
                </a:solidFill>
                <a:latin typeface="+mn-lt"/>
              </a:rPr>
              <a:t>C: 973 727 9665</a:t>
            </a:r>
          </a:p>
          <a:p>
            <a:endParaRPr lang="en-US" dirty="0">
              <a:solidFill>
                <a:schemeClr val="bg1"/>
              </a:solidFill>
              <a:latin typeface="+mn-lt"/>
            </a:endParaRPr>
          </a:p>
          <a:p>
            <a:r>
              <a:rPr lang="en-US" dirty="0">
                <a:solidFill>
                  <a:schemeClr val="bg1"/>
                </a:solidFill>
                <a:latin typeface="+mn-lt"/>
              </a:rPr>
              <a:t>Nov. 5, 2020</a:t>
            </a:r>
          </a:p>
        </p:txBody>
      </p:sp>
      <p:pic>
        <p:nvPicPr>
          <p:cNvPr id="3" name="Picture 2" descr="A person wearing glasses and smiling at the camera&#10;&#10;Description automatically generated">
            <a:extLst>
              <a:ext uri="{FF2B5EF4-FFF2-40B4-BE49-F238E27FC236}">
                <a16:creationId xmlns:a16="http://schemas.microsoft.com/office/drawing/2014/main" id="{8394A56C-1E32-41E7-856E-0E2F88FE8408}"/>
              </a:ext>
            </a:extLst>
          </p:cNvPr>
          <p:cNvPicPr>
            <a:picLocks noChangeAspect="1"/>
          </p:cNvPicPr>
          <p:nvPr/>
        </p:nvPicPr>
        <p:blipFill>
          <a:blip r:embed="rId5"/>
          <a:stretch>
            <a:fillRect/>
          </a:stretch>
        </p:blipFill>
        <p:spPr>
          <a:xfrm>
            <a:off x="5433105" y="234950"/>
            <a:ext cx="3038475" cy="3381375"/>
          </a:xfrm>
          <a:prstGeom prst="rect">
            <a:avLst/>
          </a:prstGeom>
        </p:spPr>
      </p:pic>
    </p:spTree>
    <p:extLst>
      <p:ext uri="{BB962C8B-B14F-4D97-AF65-F5344CB8AC3E}">
        <p14:creationId xmlns:p14="http://schemas.microsoft.com/office/powerpoint/2010/main" val="89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382609"/>
            <a:ext cx="8395138" cy="374135"/>
          </a:xfrm>
        </p:spPr>
        <p:txBody>
          <a:bodyPr/>
          <a:lstStyle/>
          <a:p>
            <a:r>
              <a:rPr lang="en-US" sz="2000" b="0" dirty="0">
                <a:solidFill>
                  <a:schemeClr val="tx1"/>
                </a:solidFill>
              </a:rPr>
              <a:t>Demo: Manufacturing Management Application – Production Order: </a:t>
            </a:r>
            <a:br>
              <a:rPr lang="en-US" sz="2000" b="0" dirty="0">
                <a:solidFill>
                  <a:schemeClr val="tx1"/>
                </a:solidFill>
              </a:rPr>
            </a:br>
            <a:r>
              <a:rPr lang="en-US" sz="2000" b="0" dirty="0">
                <a:solidFill>
                  <a:schemeClr val="tx1"/>
                </a:solidFill>
              </a:rPr>
              <a:t>All Materials Released</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629153" y="987593"/>
            <a:ext cx="7885694" cy="1584157"/>
          </a:xfrm>
          <a:prstGeom prst="rect">
            <a:avLst/>
          </a:prstGeom>
        </p:spPr>
      </p:pic>
    </p:spTree>
    <p:extLst>
      <p:ext uri="{BB962C8B-B14F-4D97-AF65-F5344CB8AC3E}">
        <p14:creationId xmlns:p14="http://schemas.microsoft.com/office/powerpoint/2010/main" val="72497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382609"/>
            <a:ext cx="8395138" cy="374135"/>
          </a:xfrm>
        </p:spPr>
        <p:txBody>
          <a:bodyPr/>
          <a:lstStyle/>
          <a:p>
            <a:r>
              <a:rPr lang="en-US" sz="2000" b="0" dirty="0">
                <a:solidFill>
                  <a:schemeClr val="tx1"/>
                </a:solidFill>
              </a:rPr>
              <a:t>Demo: Manufacturing Management Application – Production Order: </a:t>
            </a:r>
            <a:br>
              <a:rPr lang="en-US" sz="2000" b="0" dirty="0">
                <a:solidFill>
                  <a:schemeClr val="tx1"/>
                </a:solidFill>
              </a:rPr>
            </a:br>
            <a:r>
              <a:rPr lang="en-US" sz="2000" b="0" dirty="0">
                <a:solidFill>
                  <a:schemeClr val="tx1"/>
                </a:solidFill>
              </a:rPr>
              <a:t>Purchased Material Allocated to a Production Order</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1987489" y="987593"/>
            <a:ext cx="5169022" cy="1584157"/>
          </a:xfrm>
          <a:prstGeom prst="rect">
            <a:avLst/>
          </a:prstGeom>
        </p:spPr>
      </p:pic>
    </p:spTree>
    <p:extLst>
      <p:ext uri="{BB962C8B-B14F-4D97-AF65-F5344CB8AC3E}">
        <p14:creationId xmlns:p14="http://schemas.microsoft.com/office/powerpoint/2010/main" val="47291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382609"/>
            <a:ext cx="8395138" cy="374135"/>
          </a:xfrm>
        </p:spPr>
        <p:txBody>
          <a:bodyPr/>
          <a:lstStyle/>
          <a:p>
            <a:r>
              <a:rPr lang="en-US" sz="2000" b="0" dirty="0">
                <a:solidFill>
                  <a:schemeClr val="tx1"/>
                </a:solidFill>
              </a:rPr>
              <a:t>Demo: Manufacturing Management Application – Production Order: </a:t>
            </a:r>
            <a:br>
              <a:rPr lang="en-US" sz="2000" b="0" dirty="0">
                <a:solidFill>
                  <a:schemeClr val="tx1"/>
                </a:solidFill>
              </a:rPr>
            </a:br>
            <a:r>
              <a:rPr lang="en-US" sz="2000" b="0" dirty="0">
                <a:solidFill>
                  <a:schemeClr val="tx1"/>
                </a:solidFill>
              </a:rPr>
              <a:t>All Materials That Have Been Released, and Their Costs</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3"/>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4"/>
          <a:srcRect/>
          <a:stretch/>
        </p:blipFill>
        <p:spPr>
          <a:xfrm>
            <a:off x="374431" y="1254375"/>
            <a:ext cx="8146345" cy="2320160"/>
          </a:xfrm>
          <a:prstGeom prst="rect">
            <a:avLst/>
          </a:prstGeom>
        </p:spPr>
      </p:pic>
    </p:spTree>
    <p:extLst>
      <p:ext uri="{BB962C8B-B14F-4D97-AF65-F5344CB8AC3E}">
        <p14:creationId xmlns:p14="http://schemas.microsoft.com/office/powerpoint/2010/main" val="3793613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382609"/>
            <a:ext cx="8395138" cy="374135"/>
          </a:xfrm>
        </p:spPr>
        <p:txBody>
          <a:bodyPr/>
          <a:lstStyle/>
          <a:p>
            <a:r>
              <a:rPr lang="en-US" sz="2000" b="0" dirty="0">
                <a:solidFill>
                  <a:schemeClr val="tx1"/>
                </a:solidFill>
              </a:rPr>
              <a:t>Demo: Manufacturing Management Application – </a:t>
            </a:r>
            <a:br>
              <a:rPr lang="en-US" sz="2000" b="0" dirty="0">
                <a:solidFill>
                  <a:schemeClr val="tx1"/>
                </a:solidFill>
              </a:rPr>
            </a:br>
            <a:r>
              <a:rPr lang="en-US" sz="2000" b="0" dirty="0">
                <a:solidFill>
                  <a:schemeClr val="tx1"/>
                </a:solidFill>
              </a:rPr>
              <a:t>Production Order: Event History</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3"/>
          <a:srcRect/>
          <a:stretch/>
        </p:blipFill>
        <p:spPr>
          <a:xfrm>
            <a:off x="234986" y="1096943"/>
            <a:ext cx="8534583" cy="2949614"/>
          </a:xfrm>
          <a:prstGeom prst="rect">
            <a:avLst/>
          </a:prstGeom>
        </p:spPr>
      </p:pic>
    </p:spTree>
    <p:extLst>
      <p:ext uri="{BB962C8B-B14F-4D97-AF65-F5344CB8AC3E}">
        <p14:creationId xmlns:p14="http://schemas.microsoft.com/office/powerpoint/2010/main" val="138453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382609"/>
            <a:ext cx="8395138" cy="374135"/>
          </a:xfrm>
        </p:spPr>
        <p:txBody>
          <a:bodyPr/>
          <a:lstStyle/>
          <a:p>
            <a:r>
              <a:rPr lang="en-US" sz="2000" b="0" dirty="0">
                <a:solidFill>
                  <a:schemeClr val="tx1"/>
                </a:solidFill>
              </a:rPr>
              <a:t>Demo: Manufacturing Management Application – </a:t>
            </a:r>
            <a:br>
              <a:rPr lang="en-US" sz="2000" b="0" dirty="0">
                <a:solidFill>
                  <a:schemeClr val="tx1"/>
                </a:solidFill>
              </a:rPr>
            </a:br>
            <a:r>
              <a:rPr lang="en-US" sz="2000" b="0" dirty="0">
                <a:solidFill>
                  <a:schemeClr val="tx1"/>
                </a:solidFill>
              </a:rPr>
              <a:t>Production Order: Actual Costs Updated</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3"/>
          <a:srcRect/>
          <a:stretch/>
        </p:blipFill>
        <p:spPr>
          <a:xfrm>
            <a:off x="1623847" y="737536"/>
            <a:ext cx="5557345" cy="4075017"/>
          </a:xfrm>
          <a:prstGeom prst="rect">
            <a:avLst/>
          </a:prstGeom>
        </p:spPr>
      </p:pic>
    </p:spTree>
    <p:extLst>
      <p:ext uri="{BB962C8B-B14F-4D97-AF65-F5344CB8AC3E}">
        <p14:creationId xmlns:p14="http://schemas.microsoft.com/office/powerpoint/2010/main" val="416537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374431" y="382609"/>
            <a:ext cx="8395138" cy="374135"/>
          </a:xfrm>
        </p:spPr>
        <p:txBody>
          <a:bodyPr/>
          <a:lstStyle/>
          <a:p>
            <a:r>
              <a:rPr lang="en-US" sz="2000" b="0" dirty="0">
                <a:solidFill>
                  <a:schemeClr val="tx1"/>
                </a:solidFill>
              </a:rPr>
              <a:t>Demo: Project Accounting – </a:t>
            </a:r>
            <a:br>
              <a:rPr lang="en-US" sz="2000" b="0" dirty="0">
                <a:solidFill>
                  <a:schemeClr val="tx1"/>
                </a:solidFill>
              </a:rPr>
            </a:br>
            <a:r>
              <a:rPr lang="en-US" sz="2000" b="0" dirty="0">
                <a:solidFill>
                  <a:schemeClr val="tx1"/>
                </a:solidFill>
              </a:rPr>
              <a:t>Actual Costs Updated</a:t>
            </a:r>
            <a:endParaRPr lang="en-US" sz="16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10" name="Picture 9">
            <a:extLst>
              <a:ext uri="{FF2B5EF4-FFF2-40B4-BE49-F238E27FC236}">
                <a16:creationId xmlns:a16="http://schemas.microsoft.com/office/drawing/2014/main" id="{DC683DBE-6E42-43CF-8858-20BA82F541DA}"/>
              </a:ext>
            </a:extLst>
          </p:cNvPr>
          <p:cNvPicPr>
            <a:picLocks noChangeAspect="1"/>
          </p:cNvPicPr>
          <p:nvPr/>
        </p:nvPicPr>
        <p:blipFill>
          <a:blip r:embed="rId3"/>
          <a:srcRect/>
          <a:stretch/>
        </p:blipFill>
        <p:spPr>
          <a:xfrm>
            <a:off x="374431" y="851338"/>
            <a:ext cx="8578924" cy="3334407"/>
          </a:xfrm>
          <a:prstGeom prst="rect">
            <a:avLst/>
          </a:prstGeom>
        </p:spPr>
      </p:pic>
    </p:spTree>
    <p:extLst>
      <p:ext uri="{BB962C8B-B14F-4D97-AF65-F5344CB8AC3E}">
        <p14:creationId xmlns:p14="http://schemas.microsoft.com/office/powerpoint/2010/main" val="153816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46FA0F-4910-4268-A7BD-BE53ECBBF39E}"/>
              </a:ext>
            </a:extLst>
          </p:cNvPr>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758071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FF7B0-C4D0-CF40-A8BF-D99DD03FC64A}"/>
              </a:ext>
            </a:extLst>
          </p:cNvPr>
          <p:cNvSpPr/>
          <p:nvPr/>
        </p:nvSpPr>
        <p:spPr>
          <a:xfrm>
            <a:off x="2998275" y="0"/>
            <a:ext cx="3179036" cy="5143500"/>
          </a:xfrm>
          <a:prstGeom prst="rect">
            <a:avLst/>
          </a:prstGeom>
          <a:solidFill>
            <a:srgbClr val="24A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155F3F8-6ED7-3E4F-AF94-0073A8D8F589}"/>
              </a:ext>
            </a:extLst>
          </p:cNvPr>
          <p:cNvPicPr>
            <a:picLocks noChangeAspect="1"/>
          </p:cNvPicPr>
          <p:nvPr/>
        </p:nvPicPr>
        <p:blipFill>
          <a:blip r:embed="rId2"/>
          <a:stretch>
            <a:fillRect/>
          </a:stretch>
        </p:blipFill>
        <p:spPr>
          <a:xfrm>
            <a:off x="978828" y="322781"/>
            <a:ext cx="3058537" cy="4627601"/>
          </a:xfrm>
          <a:prstGeom prst="rect">
            <a:avLst/>
          </a:prstGeom>
        </p:spPr>
      </p:pic>
      <p:sp>
        <p:nvSpPr>
          <p:cNvPr id="6" name="TextBox 5">
            <a:extLst>
              <a:ext uri="{FF2B5EF4-FFF2-40B4-BE49-F238E27FC236}">
                <a16:creationId xmlns:a16="http://schemas.microsoft.com/office/drawing/2014/main" id="{95DB3191-0F0A-2D40-AC91-101B4ACB830D}"/>
              </a:ext>
            </a:extLst>
          </p:cNvPr>
          <p:cNvSpPr txBox="1"/>
          <p:nvPr/>
        </p:nvSpPr>
        <p:spPr>
          <a:xfrm>
            <a:off x="1529256" y="2120462"/>
            <a:ext cx="1978572" cy="954107"/>
          </a:xfrm>
          <a:prstGeom prst="rect">
            <a:avLst/>
          </a:prstGeom>
          <a:noFill/>
        </p:spPr>
        <p:txBody>
          <a:bodyPr wrap="square" rtlCol="0">
            <a:spAutoFit/>
          </a:bodyPr>
          <a:lstStyle/>
          <a:p>
            <a:r>
              <a:rPr lang="en-US" dirty="0">
                <a:solidFill>
                  <a:schemeClr val="bg1"/>
                </a:solidFill>
              </a:rPr>
              <a:t>Toon Six</a:t>
            </a:r>
          </a:p>
          <a:p>
            <a:r>
              <a:rPr lang="en-US" dirty="0">
                <a:solidFill>
                  <a:schemeClr val="bg1"/>
                </a:solidFill>
                <a:hlinkClick r:id="rId3">
                  <a:extLst>
                    <a:ext uri="{A12FA001-AC4F-418D-AE19-62706E023703}">
                      <ahyp:hlinkClr xmlns:ahyp="http://schemas.microsoft.com/office/drawing/2018/hyperlinkcolor" val="tx"/>
                    </a:ext>
                  </a:extLst>
                </a:hlinkClick>
              </a:rPr>
              <a:t>ToonSix@intercs.com</a:t>
            </a:r>
            <a:endParaRPr lang="en-US" dirty="0">
              <a:solidFill>
                <a:schemeClr val="bg1"/>
              </a:solidFill>
            </a:endParaRPr>
          </a:p>
          <a:p>
            <a:r>
              <a:rPr lang="en-US" dirty="0">
                <a:solidFill>
                  <a:schemeClr val="bg1"/>
                </a:solidFill>
              </a:rPr>
              <a:t>C: 973 727 9665</a:t>
            </a:r>
          </a:p>
          <a:p>
            <a:r>
              <a:rPr lang="en-US" dirty="0">
                <a:solidFill>
                  <a:schemeClr val="bg1"/>
                </a:solidFill>
              </a:rPr>
              <a:t>www.intercs.com</a:t>
            </a:r>
          </a:p>
        </p:txBody>
      </p:sp>
      <p:sp>
        <p:nvSpPr>
          <p:cNvPr id="9" name="TextBox 8">
            <a:extLst>
              <a:ext uri="{FF2B5EF4-FFF2-40B4-BE49-F238E27FC236}">
                <a16:creationId xmlns:a16="http://schemas.microsoft.com/office/drawing/2014/main" id="{6FE6FA9B-D650-BC4E-B432-787B36BB20E7}"/>
              </a:ext>
            </a:extLst>
          </p:cNvPr>
          <p:cNvSpPr txBox="1"/>
          <p:nvPr/>
        </p:nvSpPr>
        <p:spPr>
          <a:xfrm>
            <a:off x="1" y="322781"/>
            <a:ext cx="1308538" cy="1015663"/>
          </a:xfrm>
          <a:prstGeom prst="rect">
            <a:avLst/>
          </a:prstGeom>
          <a:noFill/>
        </p:spPr>
        <p:txBody>
          <a:bodyPr wrap="square" rtlCol="0">
            <a:spAutoFit/>
          </a:bodyPr>
          <a:lstStyle/>
          <a:p>
            <a:pPr algn="ctr"/>
            <a:r>
              <a:rPr lang="en-US" sz="2000" dirty="0">
                <a:solidFill>
                  <a:schemeClr val="bg1"/>
                </a:solidFill>
              </a:rPr>
              <a:t>Thank you for attending!</a:t>
            </a:r>
          </a:p>
        </p:txBody>
      </p:sp>
      <p:sp>
        <p:nvSpPr>
          <p:cNvPr id="2" name="TextBox 1">
            <a:extLst>
              <a:ext uri="{FF2B5EF4-FFF2-40B4-BE49-F238E27FC236}">
                <a16:creationId xmlns:a16="http://schemas.microsoft.com/office/drawing/2014/main" id="{70901390-723F-40B0-B208-C6A9CCBCD70B}"/>
              </a:ext>
            </a:extLst>
          </p:cNvPr>
          <p:cNvSpPr txBox="1"/>
          <p:nvPr/>
        </p:nvSpPr>
        <p:spPr>
          <a:xfrm>
            <a:off x="3871827" y="129663"/>
            <a:ext cx="4989786" cy="3323987"/>
          </a:xfrm>
          <a:prstGeom prst="rect">
            <a:avLst/>
          </a:prstGeom>
          <a:noFill/>
        </p:spPr>
        <p:txBody>
          <a:bodyPr wrap="square" rtlCol="0">
            <a:spAutoFit/>
          </a:bodyPr>
          <a:lstStyle/>
          <a:p>
            <a:r>
              <a:rPr lang="en-US" dirty="0"/>
              <a:t>Session </a:t>
            </a:r>
            <a:r>
              <a:rPr lang="en-US" dirty="0" err="1"/>
              <a:t>Takeways</a:t>
            </a:r>
            <a:endParaRPr lang="en-US" dirty="0"/>
          </a:p>
          <a:p>
            <a:endParaRPr lang="en-US" dirty="0"/>
          </a:p>
          <a:p>
            <a:pPr marL="342900" indent="-342900">
              <a:buFont typeface="+mj-lt"/>
              <a:buAutoNum type="arabicPeriod"/>
            </a:pPr>
            <a:r>
              <a:rPr lang="en-US" dirty="0"/>
              <a:t>Full integration of Project Accounting and Discrete Manufacturing Application. No more Excel sheets needed between the two systems. Saving money.</a:t>
            </a:r>
          </a:p>
          <a:p>
            <a:pPr marL="342900" indent="-342900">
              <a:buFont typeface="+mj-lt"/>
              <a:buAutoNum type="arabicPeriod"/>
            </a:pPr>
            <a:r>
              <a:rPr lang="en-US" dirty="0"/>
              <a:t>Profitability of a project is seen right away. Drill down for problem analysis. Faster problem detection and resolution, which can save tons of money</a:t>
            </a:r>
          </a:p>
          <a:p>
            <a:pPr marL="342900" indent="-342900">
              <a:buFont typeface="+mj-lt"/>
              <a:buAutoNum type="arabicPeriod"/>
            </a:pPr>
            <a:r>
              <a:rPr lang="en-US" dirty="0"/>
              <a:t>Flexibility regarding actuals (backflush or manual) and MTO vs MTS, or both. That is powerful, and enables great control of progress status. </a:t>
            </a:r>
          </a:p>
          <a:p>
            <a:pPr marL="342900" indent="-342900">
              <a:buFont typeface="+mj-lt"/>
              <a:buAutoNum type="arabicPeriod"/>
            </a:pPr>
            <a:endParaRPr lang="en-US" dirty="0"/>
          </a:p>
          <a:p>
            <a:r>
              <a:rPr lang="en-US" dirty="0">
                <a:solidFill>
                  <a:schemeClr val="bg1"/>
                </a:solidFill>
              </a:rPr>
              <a:t>https://www.intercs.com/acumatica-project-manufacturing</a:t>
            </a:r>
          </a:p>
          <a:p>
            <a:endParaRPr lang="en-US" dirty="0"/>
          </a:p>
          <a:p>
            <a:pPr lvl="4"/>
            <a:r>
              <a:rPr lang="en-US" dirty="0"/>
              <a:t>	</a:t>
            </a:r>
          </a:p>
        </p:txBody>
      </p:sp>
    </p:spTree>
    <p:extLst>
      <p:ext uri="{BB962C8B-B14F-4D97-AF65-F5344CB8AC3E}">
        <p14:creationId xmlns:p14="http://schemas.microsoft.com/office/powerpoint/2010/main" val="190063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B663-204B-9649-8443-55CFF07142AB}"/>
              </a:ext>
            </a:extLst>
          </p:cNvPr>
          <p:cNvSpPr>
            <a:spLocks noGrp="1"/>
          </p:cNvSpPr>
          <p:nvPr>
            <p:ph type="title"/>
          </p:nvPr>
        </p:nvSpPr>
        <p:spPr>
          <a:xfrm>
            <a:off x="2010295" y="0"/>
            <a:ext cx="7133705" cy="551543"/>
          </a:xfrm>
        </p:spPr>
        <p:txBody>
          <a:bodyPr/>
          <a:lstStyle/>
          <a:p>
            <a:r>
              <a:rPr lang="en-US" dirty="0"/>
              <a:t>Agenda</a:t>
            </a:r>
          </a:p>
        </p:txBody>
      </p:sp>
      <p:sp>
        <p:nvSpPr>
          <p:cNvPr id="3" name="Text Placeholder 2">
            <a:extLst>
              <a:ext uri="{FF2B5EF4-FFF2-40B4-BE49-F238E27FC236}">
                <a16:creationId xmlns:a16="http://schemas.microsoft.com/office/drawing/2014/main" id="{87CF3237-E4A4-EA42-8157-998FA30C5084}"/>
              </a:ext>
            </a:extLst>
          </p:cNvPr>
          <p:cNvSpPr>
            <a:spLocks noGrp="1"/>
          </p:cNvSpPr>
          <p:nvPr>
            <p:ph type="body" idx="1"/>
          </p:nvPr>
        </p:nvSpPr>
        <p:spPr>
          <a:xfrm>
            <a:off x="2010295" y="754742"/>
            <a:ext cx="6311716" cy="3926115"/>
          </a:xfrm>
        </p:spPr>
        <p:txBody>
          <a:bodyPr/>
          <a:lstStyle/>
          <a:p>
            <a:pPr marL="571500" indent="-514350">
              <a:buClr>
                <a:srgbClr val="818286"/>
              </a:buClr>
              <a:buFont typeface="+mj-lt"/>
              <a:buAutoNum type="arabicPeriod"/>
            </a:pPr>
            <a:r>
              <a:rPr lang="en-US" dirty="0"/>
              <a:t>What is Discrete Manufacturing – Project Manufacturing?</a:t>
            </a:r>
          </a:p>
          <a:p>
            <a:pPr marL="571500" indent="-514350">
              <a:buClr>
                <a:srgbClr val="818286"/>
              </a:buClr>
              <a:buFont typeface="+mj-lt"/>
              <a:buAutoNum type="arabicPeriod"/>
            </a:pPr>
            <a:r>
              <a:rPr lang="en-US" dirty="0"/>
              <a:t>Project Example: Install a trade exhibition booth for Sanding Robot Company </a:t>
            </a:r>
          </a:p>
          <a:p>
            <a:pPr marL="571500" indent="-514350">
              <a:buClr>
                <a:srgbClr val="818286"/>
              </a:buClr>
              <a:buFont typeface="+mj-lt"/>
              <a:buAutoNum type="arabicPeriod"/>
            </a:pPr>
            <a:r>
              <a:rPr lang="en-US" dirty="0"/>
              <a:t>Solution: Project Management Steps in Acumatica </a:t>
            </a:r>
          </a:p>
          <a:p>
            <a:pPr marL="571500" indent="-514350">
              <a:buClr>
                <a:srgbClr val="818286"/>
              </a:buClr>
              <a:buFont typeface="+mj-lt"/>
              <a:buAutoNum type="arabicPeriod"/>
            </a:pPr>
            <a:r>
              <a:rPr lang="en-US" dirty="0"/>
              <a:t>Demo </a:t>
            </a:r>
          </a:p>
          <a:p>
            <a:pPr marL="571500" indent="-514350">
              <a:buClr>
                <a:srgbClr val="818286"/>
              </a:buClr>
              <a:buFont typeface="+mj-lt"/>
              <a:buAutoNum type="arabicPeriod"/>
            </a:pPr>
            <a:r>
              <a:rPr lang="en-US" dirty="0"/>
              <a:t>Q&amp;A</a:t>
            </a:r>
          </a:p>
        </p:txBody>
      </p:sp>
    </p:spTree>
    <p:extLst>
      <p:ext uri="{BB962C8B-B14F-4D97-AF65-F5344CB8AC3E}">
        <p14:creationId xmlns:p14="http://schemas.microsoft.com/office/powerpoint/2010/main" val="118402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0339-B63E-488E-9B64-04A602BA35A0}"/>
              </a:ext>
            </a:extLst>
          </p:cNvPr>
          <p:cNvSpPr>
            <a:spLocks noGrp="1"/>
          </p:cNvSpPr>
          <p:nvPr>
            <p:ph type="title"/>
          </p:nvPr>
        </p:nvSpPr>
        <p:spPr>
          <a:xfrm>
            <a:off x="2187018" y="0"/>
            <a:ext cx="6179740" cy="1088068"/>
          </a:xfrm>
        </p:spPr>
        <p:txBody>
          <a:bodyPr/>
          <a:lstStyle/>
          <a:p>
            <a:r>
              <a:rPr lang="en-US" b="0" dirty="0"/>
              <a:t>What is Discrete Manufacturing – Project Manufacturing </a:t>
            </a:r>
            <a:endParaRPr lang="en-US" dirty="0"/>
          </a:p>
        </p:txBody>
      </p:sp>
      <p:sp>
        <p:nvSpPr>
          <p:cNvPr id="3" name="Text Placeholder 2">
            <a:extLst>
              <a:ext uri="{FF2B5EF4-FFF2-40B4-BE49-F238E27FC236}">
                <a16:creationId xmlns:a16="http://schemas.microsoft.com/office/drawing/2014/main" id="{37868BD5-66E2-4422-AD79-99304D942314}"/>
              </a:ext>
            </a:extLst>
          </p:cNvPr>
          <p:cNvSpPr>
            <a:spLocks noGrp="1"/>
          </p:cNvSpPr>
          <p:nvPr>
            <p:ph type="body" idx="1"/>
          </p:nvPr>
        </p:nvSpPr>
        <p:spPr>
          <a:xfrm>
            <a:off x="2187019" y="1384300"/>
            <a:ext cx="6179740" cy="3017520"/>
          </a:xfrm>
        </p:spPr>
        <p:txBody>
          <a:bodyPr/>
          <a:lstStyle/>
          <a:p>
            <a:pPr fontAlgn="base"/>
            <a:r>
              <a:rPr lang="en-US" sz="2000" dirty="0"/>
              <a:t>Project consists of:</a:t>
            </a:r>
            <a:endParaRPr lang="en-US" sz="4800" dirty="0"/>
          </a:p>
          <a:p>
            <a:pPr fontAlgn="base"/>
            <a:r>
              <a:rPr lang="en-US" sz="2000" dirty="0"/>
              <a:t>Labor (CAD, engineering, project management, packing, loading, transport, unloading, ..) </a:t>
            </a:r>
          </a:p>
          <a:p>
            <a:pPr fontAlgn="base"/>
            <a:r>
              <a:rPr lang="en-US" sz="2000" dirty="0"/>
              <a:t>Parts </a:t>
            </a:r>
          </a:p>
          <a:p>
            <a:pPr lvl="1" fontAlgn="base"/>
            <a:r>
              <a:rPr lang="en-US" sz="1800" dirty="0"/>
              <a:t>Finished good to be manufactured: </a:t>
            </a:r>
          </a:p>
          <a:p>
            <a:pPr lvl="2" fontAlgn="base"/>
            <a:r>
              <a:rPr lang="en-US" sz="1400" dirty="0"/>
              <a:t>Material/Components to be purchased </a:t>
            </a:r>
          </a:p>
          <a:p>
            <a:pPr lvl="2" fontAlgn="base"/>
            <a:r>
              <a:rPr lang="en-US" sz="1400" dirty="0"/>
              <a:t>Sub-assembly to be manufactured </a:t>
            </a:r>
          </a:p>
          <a:p>
            <a:pPr lvl="2" fontAlgn="base"/>
            <a:r>
              <a:rPr lang="en-US" sz="1400" dirty="0"/>
              <a:t>Labor, tools, machines, overhead </a:t>
            </a:r>
          </a:p>
          <a:p>
            <a:pPr lvl="1" fontAlgn="base"/>
            <a:r>
              <a:rPr lang="en-US" sz="1800" dirty="0"/>
              <a:t>Parts to be purchased/rented </a:t>
            </a:r>
          </a:p>
          <a:p>
            <a:endParaRPr lang="en-US" dirty="0"/>
          </a:p>
        </p:txBody>
      </p:sp>
    </p:spTree>
    <p:extLst>
      <p:ext uri="{BB962C8B-B14F-4D97-AF65-F5344CB8AC3E}">
        <p14:creationId xmlns:p14="http://schemas.microsoft.com/office/powerpoint/2010/main" val="167393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B695ED-734B-40C9-94E1-29286DF6FDB1}"/>
              </a:ext>
            </a:extLst>
          </p:cNvPr>
          <p:cNvSpPr>
            <a:spLocks noGrp="1"/>
          </p:cNvSpPr>
          <p:nvPr>
            <p:ph type="title"/>
          </p:nvPr>
        </p:nvSpPr>
        <p:spPr>
          <a:xfrm>
            <a:off x="2177592" y="413656"/>
            <a:ext cx="6189166" cy="689430"/>
          </a:xfrm>
        </p:spPr>
        <p:txBody>
          <a:bodyPr/>
          <a:lstStyle/>
          <a:p>
            <a:r>
              <a:rPr lang="en-US" sz="2800" b="0" dirty="0"/>
              <a:t>Project Example: Install a trade exhibition booth for Sanding Robot Company</a:t>
            </a:r>
            <a:endParaRPr lang="en-US" sz="2800" dirty="0"/>
          </a:p>
        </p:txBody>
      </p:sp>
      <p:sp>
        <p:nvSpPr>
          <p:cNvPr id="5" name="Text Placeholder 4">
            <a:extLst>
              <a:ext uri="{FF2B5EF4-FFF2-40B4-BE49-F238E27FC236}">
                <a16:creationId xmlns:a16="http://schemas.microsoft.com/office/drawing/2014/main" id="{BD3356AD-7979-4468-A369-78FECDD82EBA}"/>
              </a:ext>
            </a:extLst>
          </p:cNvPr>
          <p:cNvSpPr>
            <a:spLocks noGrp="1"/>
          </p:cNvSpPr>
          <p:nvPr>
            <p:ph type="body" idx="1"/>
          </p:nvPr>
        </p:nvSpPr>
        <p:spPr>
          <a:xfrm>
            <a:off x="2177592" y="1384300"/>
            <a:ext cx="6189167" cy="3017520"/>
          </a:xfrm>
        </p:spPr>
        <p:txBody>
          <a:bodyPr/>
          <a:lstStyle/>
          <a:p>
            <a:pPr fontAlgn="base"/>
            <a:r>
              <a:rPr lang="en-US" sz="2400" dirty="0"/>
              <a:t>Project consists of:</a:t>
            </a:r>
            <a:endParaRPr lang="en-US" sz="5400" dirty="0"/>
          </a:p>
          <a:p>
            <a:pPr fontAlgn="base"/>
            <a:r>
              <a:rPr lang="en-US" sz="2400" dirty="0"/>
              <a:t>Labor (CAD, engineering, project management, packing, loading, unloading, ..) </a:t>
            </a:r>
          </a:p>
          <a:p>
            <a:pPr fontAlgn="base"/>
            <a:r>
              <a:rPr lang="en-US" sz="2400" dirty="0"/>
              <a:t>Parts </a:t>
            </a:r>
          </a:p>
          <a:p>
            <a:pPr lvl="1" fontAlgn="base"/>
            <a:r>
              <a:rPr lang="en-US" sz="2000" dirty="0">
                <a:solidFill>
                  <a:schemeClr val="bg1"/>
                </a:solidFill>
              </a:rPr>
              <a:t>Finished good to be manufactured: trade booth – injection molding machine (?). Better major panel (picture ) </a:t>
            </a:r>
          </a:p>
          <a:p>
            <a:pPr lvl="2" fontAlgn="base"/>
            <a:r>
              <a:rPr lang="en-US" sz="1600" dirty="0">
                <a:solidFill>
                  <a:schemeClr val="bg1"/>
                </a:solidFill>
              </a:rPr>
              <a:t>Materials/Components to be purchased </a:t>
            </a:r>
          </a:p>
          <a:p>
            <a:pPr lvl="2" fontAlgn="base"/>
            <a:r>
              <a:rPr lang="en-US" sz="1600" dirty="0">
                <a:solidFill>
                  <a:schemeClr val="bg1"/>
                </a:solidFill>
              </a:rPr>
              <a:t>Labor, tools, machines, overhead </a:t>
            </a:r>
          </a:p>
          <a:p>
            <a:pPr lvl="1" fontAlgn="base"/>
            <a:r>
              <a:rPr lang="en-US" sz="2000" dirty="0">
                <a:solidFill>
                  <a:schemeClr val="bg1"/>
                </a:solidFill>
              </a:rPr>
              <a:t>Parts to be purchased/rented </a:t>
            </a:r>
          </a:p>
          <a:p>
            <a:pPr marL="57150" indent="0">
              <a:buNone/>
            </a:pPr>
            <a:endParaRPr lang="en-US" dirty="0"/>
          </a:p>
        </p:txBody>
      </p:sp>
    </p:spTree>
    <p:extLst>
      <p:ext uri="{BB962C8B-B14F-4D97-AF65-F5344CB8AC3E}">
        <p14:creationId xmlns:p14="http://schemas.microsoft.com/office/powerpoint/2010/main" val="9049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299"/>
            <a:ext cx="7543800" cy="674381"/>
          </a:xfrm>
        </p:spPr>
        <p:txBody>
          <a:bodyPr/>
          <a:lstStyle/>
          <a:p>
            <a:r>
              <a:rPr lang="en-US" sz="2800" b="0" dirty="0">
                <a:solidFill>
                  <a:schemeClr val="tx1"/>
                </a:solidFill>
              </a:rPr>
              <a:t>Solution: Project Management Steps in Acumatica</a:t>
            </a:r>
            <a:endParaRPr lang="en-US" sz="2800" dirty="0">
              <a:solidFill>
                <a:schemeClr val="tx1"/>
              </a:solidFill>
            </a:endParaRPr>
          </a:p>
        </p:txBody>
      </p:sp>
      <p:sp>
        <p:nvSpPr>
          <p:cNvPr id="4" name="Text Placeholder 3">
            <a:extLst>
              <a:ext uri="{FF2B5EF4-FFF2-40B4-BE49-F238E27FC236}">
                <a16:creationId xmlns:a16="http://schemas.microsoft.com/office/drawing/2014/main" id="{BEE1A577-1641-48CF-AD0D-843DECB57B99}"/>
              </a:ext>
            </a:extLst>
          </p:cNvPr>
          <p:cNvSpPr>
            <a:spLocks noGrp="1"/>
          </p:cNvSpPr>
          <p:nvPr>
            <p:ph type="body" idx="1"/>
          </p:nvPr>
        </p:nvSpPr>
        <p:spPr>
          <a:xfrm>
            <a:off x="822960" y="741680"/>
            <a:ext cx="7543800" cy="3807226"/>
          </a:xfrm>
        </p:spPr>
        <p:txBody>
          <a:bodyPr/>
          <a:lstStyle/>
          <a:p>
            <a:pPr fontAlgn="base"/>
            <a:r>
              <a:rPr lang="en-US" sz="1600" dirty="0">
                <a:solidFill>
                  <a:schemeClr val="tx1"/>
                </a:solidFill>
              </a:rPr>
              <a:t>Acumatica Distribution Suite</a:t>
            </a:r>
          </a:p>
          <a:p>
            <a:pPr lvl="1" fontAlgn="base"/>
            <a:r>
              <a:rPr lang="en-US" sz="1200" dirty="0">
                <a:solidFill>
                  <a:schemeClr val="tx1"/>
                </a:solidFill>
              </a:rPr>
              <a:t>Order and Inventory management </a:t>
            </a:r>
          </a:p>
          <a:p>
            <a:pPr lvl="2" fontAlgn="base"/>
            <a:r>
              <a:rPr lang="en-US" sz="700" dirty="0">
                <a:solidFill>
                  <a:schemeClr val="tx1"/>
                </a:solidFill>
              </a:rPr>
              <a:t>Set up stock and non-stock items </a:t>
            </a:r>
          </a:p>
          <a:p>
            <a:pPr fontAlgn="base"/>
            <a:r>
              <a:rPr lang="en-US" sz="1600" dirty="0">
                <a:solidFill>
                  <a:schemeClr val="tx1"/>
                </a:solidFill>
              </a:rPr>
              <a:t>CRM Opportunity</a:t>
            </a:r>
          </a:p>
          <a:p>
            <a:pPr lvl="1" fontAlgn="base"/>
            <a:r>
              <a:rPr lang="en-US" sz="1300" dirty="0">
                <a:solidFill>
                  <a:schemeClr val="tx1"/>
                </a:solidFill>
              </a:rPr>
              <a:t>Project quote. Convert it to a project.</a:t>
            </a:r>
          </a:p>
          <a:p>
            <a:pPr fontAlgn="base"/>
            <a:r>
              <a:rPr lang="en-US" sz="1600" dirty="0">
                <a:solidFill>
                  <a:schemeClr val="tx1"/>
                </a:solidFill>
              </a:rPr>
              <a:t>Project Accounting  </a:t>
            </a:r>
          </a:p>
          <a:p>
            <a:pPr lvl="1" fontAlgn="base"/>
            <a:r>
              <a:rPr lang="en-US" sz="1400" dirty="0">
                <a:solidFill>
                  <a:schemeClr val="tx1"/>
                </a:solidFill>
              </a:rPr>
              <a:t>Project  </a:t>
            </a:r>
          </a:p>
          <a:p>
            <a:pPr lvl="2" fontAlgn="base"/>
            <a:r>
              <a:rPr lang="en-US" sz="1100" dirty="0">
                <a:solidFill>
                  <a:schemeClr val="tx1"/>
                </a:solidFill>
              </a:rPr>
              <a:t>Labor: CAD, .. </a:t>
            </a:r>
          </a:p>
          <a:p>
            <a:pPr lvl="2" fontAlgn="base"/>
            <a:r>
              <a:rPr lang="en-US" sz="1100" dirty="0">
                <a:solidFill>
                  <a:schemeClr val="tx1"/>
                </a:solidFill>
              </a:rPr>
              <a:t>Part: finished good (injection molding machine or trade booth panel to be manufactured) </a:t>
            </a:r>
          </a:p>
          <a:p>
            <a:pPr fontAlgn="base"/>
            <a:r>
              <a:rPr lang="en-US" sz="1600" dirty="0">
                <a:solidFill>
                  <a:schemeClr val="tx1"/>
                </a:solidFill>
              </a:rPr>
              <a:t>Manufacturing of Injection Molding Machine</a:t>
            </a:r>
          </a:p>
          <a:p>
            <a:pPr lvl="1" fontAlgn="base"/>
            <a:r>
              <a:rPr lang="en-US" sz="1400" dirty="0">
                <a:solidFill>
                  <a:schemeClr val="tx1"/>
                </a:solidFill>
              </a:rPr>
              <a:t>Make To Order (MTO) </a:t>
            </a:r>
          </a:p>
          <a:p>
            <a:pPr lvl="2" fontAlgn="base"/>
            <a:r>
              <a:rPr lang="en-US" sz="1100" dirty="0">
                <a:solidFill>
                  <a:schemeClr val="tx1"/>
                </a:solidFill>
              </a:rPr>
              <a:t>BOM </a:t>
            </a:r>
          </a:p>
          <a:p>
            <a:pPr lvl="2" fontAlgn="base"/>
            <a:r>
              <a:rPr lang="en-US" sz="1100" dirty="0">
                <a:solidFill>
                  <a:schemeClr val="tx1"/>
                </a:solidFill>
              </a:rPr>
              <a:t>Production Order Planning </a:t>
            </a:r>
          </a:p>
          <a:p>
            <a:pPr lvl="2" fontAlgn="base"/>
            <a:r>
              <a:rPr lang="en-US" sz="1100" dirty="0">
                <a:solidFill>
                  <a:schemeClr val="tx1"/>
                </a:solidFill>
              </a:rPr>
              <a:t>Production Management: actuals </a:t>
            </a:r>
          </a:p>
          <a:p>
            <a:pPr fontAlgn="base"/>
            <a:r>
              <a:rPr lang="en-US" sz="1600" dirty="0">
                <a:solidFill>
                  <a:schemeClr val="tx1"/>
                </a:solidFill>
              </a:rPr>
              <a:t>Project Accounting </a:t>
            </a:r>
            <a:endParaRPr lang="en-US" sz="4000" dirty="0">
              <a:solidFill>
                <a:schemeClr val="tx1"/>
              </a:solidFill>
            </a:endParaRPr>
          </a:p>
          <a:p>
            <a:pPr lvl="1" fontAlgn="base"/>
            <a:r>
              <a:rPr lang="en-US" sz="1200" dirty="0">
                <a:solidFill>
                  <a:schemeClr val="tx1"/>
                </a:solidFill>
              </a:rPr>
              <a:t>Project Revenue and Costs (budgeted versus actuals) </a:t>
            </a: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spTree>
    <p:extLst>
      <p:ext uri="{BB962C8B-B14F-4D97-AF65-F5344CB8AC3E}">
        <p14:creationId xmlns:p14="http://schemas.microsoft.com/office/powerpoint/2010/main" val="342245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00100" y="61505"/>
            <a:ext cx="7543800" cy="1088068"/>
          </a:xfrm>
        </p:spPr>
        <p:txBody>
          <a:bodyPr/>
          <a:lstStyle/>
          <a:p>
            <a:pPr algn="ctr"/>
            <a:r>
              <a:rPr lang="en-US" dirty="0">
                <a:solidFill>
                  <a:schemeClr val="tx1"/>
                </a:solidFill>
              </a:rPr>
              <a:t>DEMO</a:t>
            </a: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sp>
        <p:nvSpPr>
          <p:cNvPr id="2" name="TextBox 1">
            <a:extLst>
              <a:ext uri="{FF2B5EF4-FFF2-40B4-BE49-F238E27FC236}">
                <a16:creationId xmlns:a16="http://schemas.microsoft.com/office/drawing/2014/main" id="{235CCDF3-245C-46E7-8E3F-3F2FBD5D4199}"/>
              </a:ext>
            </a:extLst>
          </p:cNvPr>
          <p:cNvSpPr txBox="1"/>
          <p:nvPr/>
        </p:nvSpPr>
        <p:spPr>
          <a:xfrm>
            <a:off x="1850571" y="1792514"/>
            <a:ext cx="7101624" cy="307777"/>
          </a:xfrm>
          <a:prstGeom prst="rect">
            <a:avLst/>
          </a:prstGeom>
          <a:noFill/>
        </p:spPr>
        <p:txBody>
          <a:bodyPr wrap="none" rtlCol="0">
            <a:spAutoFit/>
          </a:bodyPr>
          <a:lstStyle/>
          <a:p>
            <a:r>
              <a:rPr lang="en-US" dirty="0"/>
              <a:t>Screen captures of webinar that was given by Jessica </a:t>
            </a:r>
            <a:r>
              <a:rPr lang="en-US" dirty="0" err="1"/>
              <a:t>Gadbois</a:t>
            </a:r>
            <a:r>
              <a:rPr lang="en-US" dirty="0"/>
              <a:t>, Presales, Acumatica</a:t>
            </a:r>
          </a:p>
        </p:txBody>
      </p:sp>
      <p:sp>
        <p:nvSpPr>
          <p:cNvPr id="4" name="TextBox 3">
            <a:extLst>
              <a:ext uri="{FF2B5EF4-FFF2-40B4-BE49-F238E27FC236}">
                <a16:creationId xmlns:a16="http://schemas.microsoft.com/office/drawing/2014/main" id="{C489EFB5-D3F1-48A0-AD90-F231EB7E1FC8}"/>
              </a:ext>
            </a:extLst>
          </p:cNvPr>
          <p:cNvSpPr txBox="1"/>
          <p:nvPr/>
        </p:nvSpPr>
        <p:spPr>
          <a:xfrm>
            <a:off x="2046514" y="2435455"/>
            <a:ext cx="6596743" cy="307777"/>
          </a:xfrm>
          <a:prstGeom prst="rect">
            <a:avLst/>
          </a:prstGeom>
          <a:noFill/>
        </p:spPr>
        <p:txBody>
          <a:bodyPr wrap="square" rtlCol="0">
            <a:spAutoFit/>
          </a:bodyPr>
          <a:lstStyle/>
          <a:p>
            <a:r>
              <a:rPr lang="en-US" dirty="0"/>
              <a:t>Webinar:  </a:t>
            </a:r>
            <a:r>
              <a:rPr lang="en-US" dirty="0">
                <a:highlight>
                  <a:srgbClr val="FFFF00"/>
                </a:highlight>
              </a:rPr>
              <a:t>https://www.intercs.com/acumatica-project-manufacturing</a:t>
            </a:r>
          </a:p>
        </p:txBody>
      </p:sp>
    </p:spTree>
    <p:extLst>
      <p:ext uri="{BB962C8B-B14F-4D97-AF65-F5344CB8AC3E}">
        <p14:creationId xmlns:p14="http://schemas.microsoft.com/office/powerpoint/2010/main" val="93373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00100" y="168450"/>
            <a:ext cx="7543800" cy="433894"/>
          </a:xfrm>
        </p:spPr>
        <p:txBody>
          <a:bodyPr/>
          <a:lstStyle/>
          <a:p>
            <a:r>
              <a:rPr lang="en-US" sz="2400" b="0" dirty="0">
                <a:solidFill>
                  <a:schemeClr val="tx1"/>
                </a:solidFill>
              </a:rPr>
              <a:t>Demo: Inventory Management and CRM Opportunities</a:t>
            </a:r>
            <a:endParaRPr lang="en-US" sz="2400" dirty="0">
              <a:solidFill>
                <a:schemeClr val="tx1"/>
              </a:solidFill>
            </a:endParaRPr>
          </a:p>
        </p:txBody>
      </p:sp>
      <p:sp>
        <p:nvSpPr>
          <p:cNvPr id="4" name="Text Placeholder 3">
            <a:extLst>
              <a:ext uri="{FF2B5EF4-FFF2-40B4-BE49-F238E27FC236}">
                <a16:creationId xmlns:a16="http://schemas.microsoft.com/office/drawing/2014/main" id="{BEE1A577-1641-48CF-AD0D-843DECB57B99}"/>
              </a:ext>
            </a:extLst>
          </p:cNvPr>
          <p:cNvSpPr>
            <a:spLocks noGrp="1"/>
          </p:cNvSpPr>
          <p:nvPr>
            <p:ph type="body" idx="1"/>
          </p:nvPr>
        </p:nvSpPr>
        <p:spPr>
          <a:xfrm>
            <a:off x="532674" y="684323"/>
            <a:ext cx="7935686" cy="3931220"/>
          </a:xfrm>
        </p:spPr>
        <p:txBody>
          <a:bodyPr/>
          <a:lstStyle/>
          <a:p>
            <a:pPr marL="571500" indent="-514350" fontAlgn="base">
              <a:buFont typeface="+mj-lt"/>
              <a:buAutoNum type="arabicPeriod"/>
            </a:pPr>
            <a:r>
              <a:rPr lang="en-US" sz="2800" dirty="0">
                <a:solidFill>
                  <a:schemeClr val="tx1"/>
                </a:solidFill>
              </a:rPr>
              <a:t>Acumatica Distribution Suite</a:t>
            </a:r>
          </a:p>
          <a:p>
            <a:pPr marL="1028700" lvl="1" indent="-514350" fontAlgn="base">
              <a:buFont typeface="+mj-lt"/>
              <a:buAutoNum type="arabicPeriod"/>
            </a:pPr>
            <a:r>
              <a:rPr lang="en-US" sz="2000" dirty="0">
                <a:solidFill>
                  <a:schemeClr val="tx1"/>
                </a:solidFill>
              </a:rPr>
              <a:t>Order Management</a:t>
            </a:r>
          </a:p>
          <a:p>
            <a:pPr marL="1485900" lvl="2" indent="-514350" fontAlgn="base">
              <a:buFont typeface="+mj-lt"/>
              <a:buAutoNum type="arabicPeriod"/>
            </a:pPr>
            <a:r>
              <a:rPr lang="en-US" sz="1200" dirty="0">
                <a:solidFill>
                  <a:schemeClr val="tx1"/>
                </a:solidFill>
              </a:rPr>
              <a:t>Set up non-stock items: labor, services</a:t>
            </a:r>
          </a:p>
          <a:p>
            <a:pPr marL="1028700" lvl="1" indent="-514350" fontAlgn="base">
              <a:buFont typeface="+mj-lt"/>
              <a:buAutoNum type="arabicPeriod"/>
            </a:pPr>
            <a:r>
              <a:rPr lang="en-US" sz="2000" dirty="0">
                <a:solidFill>
                  <a:schemeClr val="tx1"/>
                </a:solidFill>
              </a:rPr>
              <a:t>Inventory Management</a:t>
            </a:r>
          </a:p>
          <a:p>
            <a:pPr marL="1485900" lvl="2" indent="-514350" fontAlgn="base">
              <a:buFont typeface="+mj-lt"/>
              <a:buAutoNum type="arabicPeriod"/>
            </a:pPr>
            <a:r>
              <a:rPr lang="en-US" sz="1200" dirty="0">
                <a:solidFill>
                  <a:schemeClr val="tx1"/>
                </a:solidFill>
              </a:rPr>
              <a:t>Set up stock items</a:t>
            </a:r>
          </a:p>
          <a:p>
            <a:pPr marL="571500" indent="-514350" fontAlgn="base">
              <a:buFont typeface="+mj-lt"/>
              <a:buAutoNum type="arabicPeriod"/>
            </a:pPr>
            <a:r>
              <a:rPr lang="en-US" sz="2800" dirty="0">
                <a:solidFill>
                  <a:schemeClr val="tx1"/>
                </a:solidFill>
              </a:rPr>
              <a:t>CRM: Opportunity </a:t>
            </a:r>
          </a:p>
          <a:p>
            <a:pPr marL="971550" lvl="1" indent="-457200" fontAlgn="base">
              <a:buFont typeface="+mj-lt"/>
              <a:buAutoNum type="arabicPeriod"/>
            </a:pPr>
            <a:r>
              <a:rPr lang="en-US" dirty="0">
                <a:solidFill>
                  <a:schemeClr val="tx1"/>
                </a:solidFill>
              </a:rPr>
              <a:t>Create a project quote using the Acumatica Advanced Manufacturing Management Application – Estimator</a:t>
            </a:r>
          </a:p>
          <a:p>
            <a:pPr marL="1428750" lvl="2" indent="-457200" fontAlgn="base">
              <a:buFont typeface="+mj-lt"/>
              <a:buAutoNum type="arabicPeriod"/>
            </a:pPr>
            <a:r>
              <a:rPr lang="en-US" dirty="0">
                <a:solidFill>
                  <a:schemeClr val="tx1"/>
                </a:solidFill>
              </a:rPr>
              <a:t>Estimator creates a Bill Of Material (BOM)</a:t>
            </a:r>
            <a:endParaRPr lang="en-US" sz="1200" dirty="0">
              <a:solidFill>
                <a:schemeClr val="tx1"/>
              </a:solidFill>
            </a:endParaRPr>
          </a:p>
          <a:p>
            <a:pPr marL="1428750" lvl="2" indent="-457200" fontAlgn="base">
              <a:buFont typeface="+mj-lt"/>
              <a:buAutoNum type="arabicPeriod"/>
            </a:pPr>
            <a:r>
              <a:rPr lang="en-US" sz="1200" dirty="0">
                <a:solidFill>
                  <a:schemeClr val="tx1"/>
                </a:solidFill>
              </a:rPr>
              <a:t>(</a:t>
            </a:r>
            <a:r>
              <a:rPr lang="en-US" sz="1200" dirty="0">
                <a:solidFill>
                  <a:schemeClr val="tx1"/>
                </a:solidFill>
                <a:hlinkClick r:id="rId3"/>
              </a:rPr>
              <a:t>https://www.intercs.com/acumatica-advanced-manufacturing</a:t>
            </a:r>
            <a:r>
              <a:rPr lang="en-US" sz="1200" dirty="0">
                <a:solidFill>
                  <a:schemeClr val="tx1"/>
                </a:solidFill>
              </a:rPr>
              <a:t> )</a:t>
            </a:r>
            <a:endParaRPr lang="en-US" dirty="0">
              <a:solidFill>
                <a:schemeClr val="tx1"/>
              </a:solidFill>
            </a:endParaRPr>
          </a:p>
          <a:p>
            <a:pPr marL="971550" lvl="1" indent="-457200" fontAlgn="base">
              <a:buFont typeface="+mj-lt"/>
              <a:buAutoNum type="arabicPeriod"/>
            </a:pPr>
            <a:r>
              <a:rPr lang="en-US" dirty="0">
                <a:solidFill>
                  <a:schemeClr val="tx1"/>
                </a:solidFill>
              </a:rPr>
              <a:t>If quote is approved by the customer, convert project quote to a project</a:t>
            </a: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4"/>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spTree>
    <p:extLst>
      <p:ext uri="{BB962C8B-B14F-4D97-AF65-F5344CB8AC3E}">
        <p14:creationId xmlns:p14="http://schemas.microsoft.com/office/powerpoint/2010/main" val="66088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5470-F152-41B5-9788-85AF5443353E}"/>
              </a:ext>
            </a:extLst>
          </p:cNvPr>
          <p:cNvSpPr>
            <a:spLocks noGrp="1"/>
          </p:cNvSpPr>
          <p:nvPr>
            <p:ph type="title"/>
          </p:nvPr>
        </p:nvSpPr>
        <p:spPr>
          <a:xfrm>
            <a:off x="822960" y="67300"/>
            <a:ext cx="7543800" cy="382018"/>
          </a:xfrm>
        </p:spPr>
        <p:txBody>
          <a:bodyPr/>
          <a:lstStyle/>
          <a:p>
            <a:r>
              <a:rPr lang="en-US" sz="2400" b="0" dirty="0">
                <a:solidFill>
                  <a:schemeClr val="tx1"/>
                </a:solidFill>
              </a:rPr>
              <a:t>Demo: Manufacturing Management – Estimate</a:t>
            </a:r>
            <a:endParaRPr lang="en-US" sz="1800" b="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39CDBC6E-9C06-D647-9099-8B8B5F8D625D}"/>
              </a:ext>
            </a:extLst>
          </p:cNvPr>
          <p:cNvPicPr>
            <a:picLocks noChangeAspect="1"/>
          </p:cNvPicPr>
          <p:nvPr/>
        </p:nvPicPr>
        <p:blipFill rotWithShape="1">
          <a:blip r:embed="rId2"/>
          <a:srcRect l="-2" t="38718" r="56730" b="15525"/>
          <a:stretch/>
        </p:blipFill>
        <p:spPr>
          <a:xfrm>
            <a:off x="694773" y="4548906"/>
            <a:ext cx="997294" cy="527295"/>
          </a:xfrm>
          <a:prstGeom prst="rect">
            <a:avLst/>
          </a:prstGeom>
        </p:spPr>
      </p:pic>
      <p:sp>
        <p:nvSpPr>
          <p:cNvPr id="6" name="TextBox 5">
            <a:extLst>
              <a:ext uri="{FF2B5EF4-FFF2-40B4-BE49-F238E27FC236}">
                <a16:creationId xmlns:a16="http://schemas.microsoft.com/office/drawing/2014/main" id="{1FEF01E9-5128-5242-A548-B6FD55FA2962}"/>
              </a:ext>
            </a:extLst>
          </p:cNvPr>
          <p:cNvSpPr txBox="1"/>
          <p:nvPr/>
        </p:nvSpPr>
        <p:spPr>
          <a:xfrm>
            <a:off x="7597211" y="4698052"/>
            <a:ext cx="1418601" cy="276999"/>
          </a:xfrm>
          <a:prstGeom prst="rect">
            <a:avLst/>
          </a:prstGeom>
          <a:noFill/>
        </p:spPr>
        <p:txBody>
          <a:bodyPr wrap="square" rtlCol="0">
            <a:spAutoFit/>
          </a:bodyPr>
          <a:lstStyle/>
          <a:p>
            <a:r>
              <a:rPr lang="en-US" sz="1200" b="1" dirty="0">
                <a:solidFill>
                  <a:srgbClr val="818286"/>
                </a:solidFill>
              </a:rPr>
              <a:t>@</a:t>
            </a:r>
            <a:r>
              <a:rPr lang="en-US" sz="1200" b="1" dirty="0" err="1">
                <a:solidFill>
                  <a:srgbClr val="818286"/>
                </a:solidFill>
              </a:rPr>
              <a:t>acu_connect</a:t>
            </a:r>
            <a:endParaRPr lang="en-US" sz="1200" b="1" dirty="0">
              <a:solidFill>
                <a:srgbClr val="818286"/>
              </a:solidFill>
            </a:endParaRPr>
          </a:p>
        </p:txBody>
      </p:sp>
      <p:pic>
        <p:nvPicPr>
          <p:cNvPr id="4" name="Picture 3">
            <a:extLst>
              <a:ext uri="{FF2B5EF4-FFF2-40B4-BE49-F238E27FC236}">
                <a16:creationId xmlns:a16="http://schemas.microsoft.com/office/drawing/2014/main" id="{59F7D65B-F581-48B5-B1EC-71079253912C}"/>
              </a:ext>
            </a:extLst>
          </p:cNvPr>
          <p:cNvPicPr>
            <a:picLocks noChangeAspect="1"/>
          </p:cNvPicPr>
          <p:nvPr/>
        </p:nvPicPr>
        <p:blipFill>
          <a:blip r:embed="rId3"/>
          <a:stretch>
            <a:fillRect/>
          </a:stretch>
        </p:blipFill>
        <p:spPr>
          <a:xfrm>
            <a:off x="350012" y="449318"/>
            <a:ext cx="8099215" cy="4555808"/>
          </a:xfrm>
          <a:prstGeom prst="rect">
            <a:avLst/>
          </a:prstGeom>
        </p:spPr>
      </p:pic>
    </p:spTree>
    <p:extLst>
      <p:ext uri="{BB962C8B-B14F-4D97-AF65-F5344CB8AC3E}">
        <p14:creationId xmlns:p14="http://schemas.microsoft.com/office/powerpoint/2010/main" val="1240233356"/>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492879"/>
      </a:dk2>
      <a:lt2>
        <a:srgbClr val="EAE5EB"/>
      </a:lt2>
      <a:accent1>
        <a:srgbClr val="872FC3"/>
      </a:accent1>
      <a:accent2>
        <a:srgbClr val="A95DD3"/>
      </a:accent2>
      <a:accent3>
        <a:srgbClr val="872FC3"/>
      </a:accent3>
      <a:accent4>
        <a:srgbClr val="47616F"/>
      </a:accent4>
      <a:accent5>
        <a:srgbClr val="0BD1F6"/>
      </a:accent5>
      <a:accent6>
        <a:srgbClr val="D6E3EC"/>
      </a:accent6>
      <a:hlink>
        <a:srgbClr val="F79520"/>
      </a:hlink>
      <a:folHlink>
        <a:srgbClr val="666699"/>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7425</TotalTime>
  <Words>1347</Words>
  <Application>Microsoft Office PowerPoint</Application>
  <PresentationFormat>On-screen Show (16:9)</PresentationFormat>
  <Paragraphs>149</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Aharoni</vt:lpstr>
      <vt:lpstr>Arial</vt:lpstr>
      <vt:lpstr>Calibri</vt:lpstr>
      <vt:lpstr>Montserrat</vt:lpstr>
      <vt:lpstr>Retrospect</vt:lpstr>
      <vt:lpstr>Managing Your Discrete Manufacturing – Project Manufacturing</vt:lpstr>
      <vt:lpstr>PowerPoint Presentation</vt:lpstr>
      <vt:lpstr>Agenda</vt:lpstr>
      <vt:lpstr>What is Discrete Manufacturing – Project Manufacturing </vt:lpstr>
      <vt:lpstr>Project Example: Install a trade exhibition booth for Sanding Robot Company</vt:lpstr>
      <vt:lpstr>Solution: Project Management Steps in Acumatica</vt:lpstr>
      <vt:lpstr>DEMO</vt:lpstr>
      <vt:lpstr>Demo: Inventory Management and CRM Opportunities</vt:lpstr>
      <vt:lpstr>Demo: Manufacturing Management – Estimate</vt:lpstr>
      <vt:lpstr>Demo: Manufacturing Management – Bill of Material</vt:lpstr>
      <vt:lpstr>Demo: Project Accounting – Machine Tasks</vt:lpstr>
      <vt:lpstr>Demo: Project Accounting </vt:lpstr>
      <vt:lpstr>Demo: Project Accounting – Machine Task Completion Method</vt:lpstr>
      <vt:lpstr>Demo: Project Accounting – For Machine Task, Create a Production Order</vt:lpstr>
      <vt:lpstr>Demo: Manufacturing Management App. – Production Order Total Costs</vt:lpstr>
      <vt:lpstr>Demo: Manufacturing Management App. – Production Order Link to BOM</vt:lpstr>
      <vt:lpstr>Demo: Manufacturing Management App. – Production Order Release– Inquiry about shortage of materials (critical materials)</vt:lpstr>
      <vt:lpstr>Demo: Manufacturing Management App. – Production Order Release</vt:lpstr>
      <vt:lpstr>Demo: Manufacturing Management App. – Production Order: Release Material</vt:lpstr>
      <vt:lpstr>Demo: Manufacturing Management Application – Production Order:  All Materials Released</vt:lpstr>
      <vt:lpstr>Demo: Manufacturing Management Application – Production Order:  Purchased Material Allocated to a Production Order</vt:lpstr>
      <vt:lpstr>Demo: Manufacturing Management Application – Production Order:  All Materials That Have Been Released, and Their Costs</vt:lpstr>
      <vt:lpstr>Demo: Manufacturing Management Application –  Production Order: Event History</vt:lpstr>
      <vt:lpstr>Demo: Manufacturing Management Application –  Production Order: Actual Costs Updated</vt:lpstr>
      <vt:lpstr>Demo: Project Accounting –  Actual Costs Updated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AsusGL553 Six</cp:lastModifiedBy>
  <cp:revision>171</cp:revision>
  <dcterms:modified xsi:type="dcterms:W3CDTF">2020-11-05T18:40:43Z</dcterms:modified>
</cp:coreProperties>
</file>